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</p:sldIdLst>
  <p:sldSz cy="10692000" cx="7560000"/>
  <p:notesSz cx="6858000" cy="9144000"/>
  <p:embeddedFontLst>
    <p:embeddedFont>
      <p:font typeface="Comfortaa SemiBold"/>
      <p:regular r:id="rId37"/>
      <p:bold r:id="rId38"/>
    </p:embeddedFont>
    <p:embeddedFont>
      <p:font typeface="Comfortaa Light"/>
      <p:regular r:id="rId39"/>
      <p:bold r:id="rId40"/>
    </p:embeddedFont>
    <p:embeddedFont>
      <p:font typeface="Comfortaa"/>
      <p:regular r:id="rId41"/>
      <p:bold r:id="rId4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340">
          <p15:clr>
            <a:srgbClr val="747775"/>
          </p15:clr>
        </p15:guide>
        <p15:guide id="2" pos="4422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405F7883-E347-416F-8649-E5CD962F6AAE}">
  <a:tblStyle styleId="{405F7883-E347-416F-8649-E5CD962F6AA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40"/>
        <p:guide pos="4422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ComfortaaLight-bold.fntdata"/><Relationship Id="rId20" Type="http://schemas.openxmlformats.org/officeDocument/2006/relationships/slide" Target="slides/slide14.xml"/><Relationship Id="rId42" Type="http://schemas.openxmlformats.org/officeDocument/2006/relationships/font" Target="fonts/Comfortaa-bold.fntdata"/><Relationship Id="rId41" Type="http://schemas.openxmlformats.org/officeDocument/2006/relationships/font" Target="fonts/Comfortaa-regular.fntdata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slide" Target="slides/slide29.xml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37" Type="http://schemas.openxmlformats.org/officeDocument/2006/relationships/font" Target="fonts/ComfortaaSemiBold-regular.fntdata"/><Relationship Id="rId14" Type="http://schemas.openxmlformats.org/officeDocument/2006/relationships/slide" Target="slides/slide8.xml"/><Relationship Id="rId36" Type="http://schemas.openxmlformats.org/officeDocument/2006/relationships/slide" Target="slides/slide30.xml"/><Relationship Id="rId17" Type="http://schemas.openxmlformats.org/officeDocument/2006/relationships/slide" Target="slides/slide11.xml"/><Relationship Id="rId39" Type="http://schemas.openxmlformats.org/officeDocument/2006/relationships/font" Target="fonts/ComfortaaLight-regular.fntdata"/><Relationship Id="rId16" Type="http://schemas.openxmlformats.org/officeDocument/2006/relationships/slide" Target="slides/slide10.xml"/><Relationship Id="rId38" Type="http://schemas.openxmlformats.org/officeDocument/2006/relationships/font" Target="fonts/ComfortaaSemiBold-bold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304be49f058_0_162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304be49f058_0_1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304be49f058_0_167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304be49f058_0_1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304be49f058_0_265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304be49f058_0_2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304be49f058_0_273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304be49f058_0_2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304be49f058_0_279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304be49f058_0_2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304be49f058_0_285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304be49f058_0_2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304be49f058_0_291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" name="Google Shape;346;g304be49f058_0_2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304be49f058_0_297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Google Shape;359;g304be49f058_0_2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304be49f058_0_303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304be49f058_0_3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304be49f058_0_309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304be49f058_0_3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04be49f058_0_34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304be49f058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304be49f058_0_315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g304be49f058_0_3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304be49f058_0_321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Google Shape;408;g304be49f058_0_3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g304be49f058_0_414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8" name="Google Shape;418;g304be49f058_0_4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304be49f058_0_422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9" name="Google Shape;429;g304be49f058_0_4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g304be49f058_0_428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2" name="Google Shape;442;g304be49f058_0_4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304be49f058_0_434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5" name="Google Shape;455;g304be49f058_0_4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304be49f058_0_440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6" name="Google Shape;466;g304be49f058_0_4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304be49f058_0_446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9" name="Google Shape;479;g304be49f058_0_4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g304be49f058_0_452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8" name="Google Shape;488;g304be49f058_0_4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g304be49f058_0_458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0" name="Google Shape;500;g304be49f058_0_4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04be49f058_0_84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304be49f058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304be49f058_0_464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304be49f058_0_4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04be49f058_0_118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304be49f058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304be49f058_0_135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304be49f058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04be49f058_0_142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304be49f058_0_1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304be49f058_0_147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304be49f058_0_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304be49f058_0_152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304be49f058_0_1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304be49f058_0_157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304be49f058_0_1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Relationship Id="rId4" Type="http://schemas.openxmlformats.org/officeDocument/2006/relationships/image" Target="../media/image4.png"/><Relationship Id="rId9" Type="http://schemas.openxmlformats.org/officeDocument/2006/relationships/image" Target="../media/image14.jpg"/><Relationship Id="rId5" Type="http://schemas.openxmlformats.org/officeDocument/2006/relationships/image" Target="../media/image1.png"/><Relationship Id="rId6" Type="http://schemas.openxmlformats.org/officeDocument/2006/relationships/image" Target="../media/image3.png"/><Relationship Id="rId7" Type="http://schemas.openxmlformats.org/officeDocument/2006/relationships/image" Target="../media/image8.png"/><Relationship Id="rId8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1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1.png"/><Relationship Id="rId4" Type="http://schemas.openxmlformats.org/officeDocument/2006/relationships/image" Target="../media/image5.png"/><Relationship Id="rId5" Type="http://schemas.openxmlformats.org/officeDocument/2006/relationships/image" Target="../media/image7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1.png"/><Relationship Id="rId4" Type="http://schemas.openxmlformats.org/officeDocument/2006/relationships/image" Target="../media/image15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1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1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1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Relationship Id="rId4" Type="http://schemas.openxmlformats.org/officeDocument/2006/relationships/image" Target="../media/image7.png"/><Relationship Id="rId5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Relationship Id="rId4" Type="http://schemas.openxmlformats.org/officeDocument/2006/relationships/image" Target="../media/image9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Relationship Id="rId4" Type="http://schemas.openxmlformats.org/officeDocument/2006/relationships/image" Target="../media/image6.png"/><Relationship Id="rId5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Relationship Id="rId4" Type="http://schemas.openxmlformats.org/officeDocument/2006/relationships/image" Target="../media/image1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 title="Asset 11@3x.png"/>
          <p:cNvPicPr preferRelativeResize="0"/>
          <p:nvPr/>
        </p:nvPicPr>
        <p:blipFill rotWithShape="1">
          <a:blip r:embed="rId3">
            <a:alphaModFix/>
          </a:blip>
          <a:srcRect b="160" l="-260" r="259" t="-160"/>
          <a:stretch/>
        </p:blipFill>
        <p:spPr>
          <a:xfrm>
            <a:off x="3078994" y="3420000"/>
            <a:ext cx="4481006" cy="7272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5" name="Google Shape;55;p13"/>
          <p:cNvGrpSpPr/>
          <p:nvPr/>
        </p:nvGrpSpPr>
        <p:grpSpPr>
          <a:xfrm>
            <a:off x="1026600" y="531600"/>
            <a:ext cx="2586300" cy="407540"/>
            <a:chOff x="1026600" y="531600"/>
            <a:chExt cx="2586300" cy="407540"/>
          </a:xfrm>
        </p:grpSpPr>
        <p:sp>
          <p:nvSpPr>
            <p:cNvPr id="56" name="Google Shape;56;p13"/>
            <p:cNvSpPr txBox="1"/>
            <p:nvPr/>
          </p:nvSpPr>
          <p:spPr>
            <a:xfrm>
              <a:off x="1026600" y="531600"/>
              <a:ext cx="25863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>
                  <a:solidFill>
                    <a:srgbClr val="231F20"/>
                  </a:solidFill>
                  <a:latin typeface="Comfortaa"/>
                  <a:ea typeface="Comfortaa"/>
                  <a:cs typeface="Comfortaa"/>
                  <a:sym typeface="Comfortaa"/>
                </a:rPr>
                <a:t>COMPANY NAME</a:t>
              </a:r>
              <a:endParaRPr b="1">
                <a:solidFill>
                  <a:srgbClr val="231F2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57" name="Google Shape;57;p13"/>
            <p:cNvSpPr txBox="1"/>
            <p:nvPr/>
          </p:nvSpPr>
          <p:spPr>
            <a:xfrm>
              <a:off x="1026600" y="754340"/>
              <a:ext cx="25863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1200">
                  <a:solidFill>
                    <a:srgbClr val="231F20"/>
                  </a:solidFill>
                  <a:latin typeface="Comfortaa"/>
                  <a:ea typeface="Comfortaa"/>
                  <a:cs typeface="Comfortaa"/>
                  <a:sym typeface="Comfortaa"/>
                </a:rPr>
                <a:t>Your Slogan</a:t>
              </a:r>
              <a:endParaRPr b="1" sz="1200">
                <a:solidFill>
                  <a:srgbClr val="231F2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</p:grpSp>
      <p:pic>
        <p:nvPicPr>
          <p:cNvPr id="58" name="Google Shape;58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0000" y="548175"/>
            <a:ext cx="296250" cy="345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 title="Asset 2@3x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0002" y="9146426"/>
            <a:ext cx="284081" cy="345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 title="Asset 3@3x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447075" y="9176170"/>
            <a:ext cx="317575" cy="293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 title="Asset 5@3x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493951" y="9836226"/>
            <a:ext cx="234987" cy="29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 title="Asset 12@3x.pn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39993" y="9839788"/>
            <a:ext cx="296250" cy="2962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3" name="Google Shape;63;p13"/>
          <p:cNvCxnSpPr/>
          <p:nvPr/>
        </p:nvCxnSpPr>
        <p:spPr>
          <a:xfrm>
            <a:off x="558869" y="4103475"/>
            <a:ext cx="0" cy="607200"/>
          </a:xfrm>
          <a:prstGeom prst="straightConnector1">
            <a:avLst/>
          </a:prstGeom>
          <a:noFill/>
          <a:ln cap="flat" cmpd="sng" w="38100">
            <a:solidFill>
              <a:srgbClr val="BBCCD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4" name="Google Shape;64;p13"/>
          <p:cNvSpPr txBox="1"/>
          <p:nvPr/>
        </p:nvSpPr>
        <p:spPr>
          <a:xfrm>
            <a:off x="446821" y="1453040"/>
            <a:ext cx="5971200" cy="224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8100">
                <a:solidFill>
                  <a:srgbClr val="231F20"/>
                </a:solidFill>
                <a:latin typeface="Comfortaa"/>
                <a:ea typeface="Comfortaa"/>
                <a:cs typeface="Comfortaa"/>
                <a:sym typeface="Comfortaa"/>
              </a:rPr>
              <a:t>Business </a:t>
            </a:r>
            <a:endParaRPr b="1" sz="8100">
              <a:solidFill>
                <a:srgbClr val="231F2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8100">
                <a:solidFill>
                  <a:srgbClr val="231F20"/>
                </a:solidFill>
                <a:latin typeface="Comfortaa"/>
                <a:ea typeface="Comfortaa"/>
                <a:cs typeface="Comfortaa"/>
                <a:sym typeface="Comfortaa"/>
              </a:rPr>
              <a:t>Plan</a:t>
            </a:r>
            <a:endParaRPr b="1" sz="8100">
              <a:solidFill>
                <a:srgbClr val="231F2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grpSp>
        <p:nvGrpSpPr>
          <p:cNvPr id="65" name="Google Shape;65;p13"/>
          <p:cNvGrpSpPr/>
          <p:nvPr/>
        </p:nvGrpSpPr>
        <p:grpSpPr>
          <a:xfrm>
            <a:off x="701773" y="4090781"/>
            <a:ext cx="2467200" cy="651215"/>
            <a:chOff x="701773" y="4090781"/>
            <a:chExt cx="2467200" cy="651215"/>
          </a:xfrm>
        </p:grpSpPr>
        <p:sp>
          <p:nvSpPr>
            <p:cNvPr id="66" name="Google Shape;66;p13"/>
            <p:cNvSpPr txBox="1"/>
            <p:nvPr/>
          </p:nvSpPr>
          <p:spPr>
            <a:xfrm>
              <a:off x="701773" y="4090781"/>
              <a:ext cx="2467200" cy="30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2200">
                  <a:solidFill>
                    <a:srgbClr val="231F20"/>
                  </a:solidFill>
                  <a:latin typeface="Comfortaa"/>
                  <a:ea typeface="Comfortaa"/>
                  <a:cs typeface="Comfortaa"/>
                  <a:sym typeface="Comfortaa"/>
                </a:rPr>
                <a:t>Prepared</a:t>
              </a:r>
              <a:endParaRPr b="1" sz="2200">
                <a:solidFill>
                  <a:srgbClr val="231F2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67" name="Google Shape;67;p13"/>
            <p:cNvSpPr txBox="1"/>
            <p:nvPr/>
          </p:nvSpPr>
          <p:spPr>
            <a:xfrm>
              <a:off x="701773" y="4492696"/>
              <a:ext cx="2467200" cy="24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800">
                  <a:solidFill>
                    <a:srgbClr val="231F20"/>
                  </a:solidFill>
                  <a:latin typeface="Comfortaa"/>
                  <a:ea typeface="Comfortaa"/>
                  <a:cs typeface="Comfortaa"/>
                  <a:sym typeface="Comfortaa"/>
                </a:rPr>
                <a:t>01/01/2028</a:t>
              </a:r>
              <a:endParaRPr sz="1800">
                <a:solidFill>
                  <a:srgbClr val="231F2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</p:grpSp>
      <p:grpSp>
        <p:nvGrpSpPr>
          <p:cNvPr id="68" name="Google Shape;68;p13"/>
          <p:cNvGrpSpPr/>
          <p:nvPr/>
        </p:nvGrpSpPr>
        <p:grpSpPr>
          <a:xfrm>
            <a:off x="1054726" y="9154475"/>
            <a:ext cx="1849800" cy="357375"/>
            <a:chOff x="1054726" y="9154475"/>
            <a:chExt cx="1849800" cy="357375"/>
          </a:xfrm>
        </p:grpSpPr>
        <p:sp>
          <p:nvSpPr>
            <p:cNvPr id="69" name="Google Shape;69;p13"/>
            <p:cNvSpPr txBox="1"/>
            <p:nvPr/>
          </p:nvSpPr>
          <p:spPr>
            <a:xfrm>
              <a:off x="1054726" y="9154475"/>
              <a:ext cx="1849800" cy="15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1100">
                  <a:solidFill>
                    <a:srgbClr val="231F20"/>
                  </a:solidFill>
                  <a:latin typeface="Comfortaa"/>
                  <a:ea typeface="Comfortaa"/>
                  <a:cs typeface="Comfortaa"/>
                  <a:sym typeface="Comfortaa"/>
                </a:rPr>
                <a:t>Contact Name</a:t>
              </a:r>
              <a:endParaRPr b="1" sz="1100">
                <a:solidFill>
                  <a:srgbClr val="231F2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70" name="Google Shape;70;p13"/>
            <p:cNvSpPr txBox="1"/>
            <p:nvPr/>
          </p:nvSpPr>
          <p:spPr>
            <a:xfrm>
              <a:off x="1054726" y="9359450"/>
              <a:ext cx="1849800" cy="15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1100">
                  <a:solidFill>
                    <a:srgbClr val="231F20"/>
                  </a:solidFill>
                  <a:latin typeface="Comfortaa"/>
                  <a:ea typeface="Comfortaa"/>
                  <a:cs typeface="Comfortaa"/>
                  <a:sym typeface="Comfortaa"/>
                </a:rPr>
                <a:t>Position in </a:t>
              </a:r>
              <a:r>
                <a:rPr b="1" lang="uk" sz="1100">
                  <a:solidFill>
                    <a:srgbClr val="231F20"/>
                  </a:solidFill>
                  <a:latin typeface="Comfortaa"/>
                  <a:ea typeface="Comfortaa"/>
                  <a:cs typeface="Comfortaa"/>
                  <a:sym typeface="Comfortaa"/>
                </a:rPr>
                <a:t>Company</a:t>
              </a:r>
              <a:endParaRPr b="1" sz="1100">
                <a:solidFill>
                  <a:srgbClr val="231F2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</p:grpSp>
      <p:grpSp>
        <p:nvGrpSpPr>
          <p:cNvPr id="71" name="Google Shape;71;p13"/>
          <p:cNvGrpSpPr/>
          <p:nvPr/>
        </p:nvGrpSpPr>
        <p:grpSpPr>
          <a:xfrm>
            <a:off x="4060876" y="9154475"/>
            <a:ext cx="1849800" cy="357375"/>
            <a:chOff x="1054726" y="9154475"/>
            <a:chExt cx="1849800" cy="357375"/>
          </a:xfrm>
        </p:grpSpPr>
        <p:sp>
          <p:nvSpPr>
            <p:cNvPr id="72" name="Google Shape;72;p13"/>
            <p:cNvSpPr txBox="1"/>
            <p:nvPr/>
          </p:nvSpPr>
          <p:spPr>
            <a:xfrm>
              <a:off x="1054726" y="9154475"/>
              <a:ext cx="1849800" cy="15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1100">
                  <a:solidFill>
                    <a:srgbClr val="231F20"/>
                  </a:solidFill>
                  <a:latin typeface="Comfortaa"/>
                  <a:ea typeface="Comfortaa"/>
                  <a:cs typeface="Comfortaa"/>
                  <a:sym typeface="Comfortaa"/>
                </a:rPr>
                <a:t>Phone Number</a:t>
              </a:r>
              <a:endParaRPr b="1" sz="1100">
                <a:solidFill>
                  <a:srgbClr val="231F2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73" name="Google Shape;73;p13"/>
            <p:cNvSpPr txBox="1"/>
            <p:nvPr/>
          </p:nvSpPr>
          <p:spPr>
            <a:xfrm>
              <a:off x="1054726" y="9359450"/>
              <a:ext cx="1849800" cy="15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1100">
                  <a:solidFill>
                    <a:srgbClr val="231F20"/>
                  </a:solidFill>
                  <a:latin typeface="Comfortaa"/>
                  <a:ea typeface="Comfortaa"/>
                  <a:cs typeface="Comfortaa"/>
                  <a:sym typeface="Comfortaa"/>
                </a:rPr>
                <a:t>Email Address</a:t>
              </a:r>
              <a:endParaRPr b="1" sz="1100">
                <a:solidFill>
                  <a:srgbClr val="231F2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</p:grpSp>
      <p:sp>
        <p:nvSpPr>
          <p:cNvPr id="74" name="Google Shape;74;p13"/>
          <p:cNvSpPr txBox="1"/>
          <p:nvPr/>
        </p:nvSpPr>
        <p:spPr>
          <a:xfrm>
            <a:off x="1032726" y="9801001"/>
            <a:ext cx="1849800" cy="36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100">
                <a:solidFill>
                  <a:srgbClr val="231F20"/>
                </a:solidFill>
                <a:latin typeface="Comfortaa"/>
                <a:ea typeface="Comfortaa"/>
                <a:cs typeface="Comfortaa"/>
                <a:sym typeface="Comfortaa"/>
              </a:rPr>
              <a:t>Website: www.companyname.ltd</a:t>
            </a:r>
            <a:endParaRPr b="1" sz="1100">
              <a:solidFill>
                <a:srgbClr val="231F2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grpSp>
        <p:nvGrpSpPr>
          <p:cNvPr id="75" name="Google Shape;75;p13"/>
          <p:cNvGrpSpPr/>
          <p:nvPr/>
        </p:nvGrpSpPr>
        <p:grpSpPr>
          <a:xfrm>
            <a:off x="0" y="5090400"/>
            <a:ext cx="7019999" cy="3319223"/>
            <a:chOff x="0" y="5090400"/>
            <a:chExt cx="7019999" cy="3319223"/>
          </a:xfrm>
        </p:grpSpPr>
        <p:pic>
          <p:nvPicPr>
            <p:cNvPr id="76" name="Google Shape;76;p13" title="Business-Plan.jpg"/>
            <p:cNvPicPr preferRelativeResize="0"/>
            <p:nvPr/>
          </p:nvPicPr>
          <p:blipFill rotWithShape="1">
            <a:blip r:embed="rId9">
              <a:alphaModFix/>
            </a:blip>
            <a:srcRect b="308" l="298" r="308" t="298"/>
            <a:stretch/>
          </p:blipFill>
          <p:spPr>
            <a:xfrm>
              <a:off x="0" y="5090400"/>
              <a:ext cx="7019999" cy="331922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7" name="Google Shape;77;p13"/>
            <p:cNvSpPr/>
            <p:nvPr/>
          </p:nvSpPr>
          <p:spPr>
            <a:xfrm>
              <a:off x="0" y="5275775"/>
              <a:ext cx="6808331" cy="2946022"/>
            </a:xfrm>
            <a:custGeom>
              <a:rect b="b" l="l" r="r" t="t"/>
              <a:pathLst>
                <a:path extrusionOk="0" h="117348" w="272034">
                  <a:moveTo>
                    <a:pt x="0" y="0"/>
                  </a:moveTo>
                  <a:lnTo>
                    <a:pt x="272034" y="0"/>
                  </a:lnTo>
                  <a:lnTo>
                    <a:pt x="272034" y="117348"/>
                  </a:lnTo>
                  <a:lnTo>
                    <a:pt x="381" y="117348"/>
                  </a:lnTo>
                </a:path>
              </a:pathLst>
            </a:custGeom>
            <a:noFill/>
            <a:ln cap="flat" cmpd="sng" w="381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sp>
      </p:grpSp>
      <p:grpSp>
        <p:nvGrpSpPr>
          <p:cNvPr id="78" name="Google Shape;78;p13"/>
          <p:cNvGrpSpPr/>
          <p:nvPr/>
        </p:nvGrpSpPr>
        <p:grpSpPr>
          <a:xfrm>
            <a:off x="4060876" y="9809225"/>
            <a:ext cx="1849800" cy="357375"/>
            <a:chOff x="1054726" y="9154475"/>
            <a:chExt cx="1849800" cy="357375"/>
          </a:xfrm>
        </p:grpSpPr>
        <p:sp>
          <p:nvSpPr>
            <p:cNvPr id="79" name="Google Shape;79;p13"/>
            <p:cNvSpPr txBox="1"/>
            <p:nvPr/>
          </p:nvSpPr>
          <p:spPr>
            <a:xfrm>
              <a:off x="1054726" y="9154475"/>
              <a:ext cx="1849800" cy="15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1100">
                  <a:solidFill>
                    <a:srgbClr val="231F20"/>
                  </a:solidFill>
                  <a:latin typeface="Comfortaa"/>
                  <a:ea typeface="Comfortaa"/>
                  <a:cs typeface="Comfortaa"/>
                  <a:sym typeface="Comfortaa"/>
                </a:rPr>
                <a:t>Street Address</a:t>
              </a:r>
              <a:endParaRPr b="1" sz="1100">
                <a:solidFill>
                  <a:srgbClr val="231F2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80" name="Google Shape;80;p13"/>
            <p:cNvSpPr txBox="1"/>
            <p:nvPr/>
          </p:nvSpPr>
          <p:spPr>
            <a:xfrm>
              <a:off x="1054726" y="9359450"/>
              <a:ext cx="1849800" cy="15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1100">
                  <a:solidFill>
                    <a:srgbClr val="231F20"/>
                  </a:solidFill>
                  <a:latin typeface="Comfortaa"/>
                  <a:ea typeface="Comfortaa"/>
                  <a:cs typeface="Comfortaa"/>
                  <a:sym typeface="Comfortaa"/>
                </a:rPr>
                <a:t>City, State and Zip</a:t>
              </a:r>
              <a:endParaRPr b="1" sz="1100">
                <a:solidFill>
                  <a:srgbClr val="231F2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9" name="Google Shape;269;p22"/>
          <p:cNvCxnSpPr/>
          <p:nvPr/>
        </p:nvCxnSpPr>
        <p:spPr>
          <a:xfrm>
            <a:off x="535050" y="10249025"/>
            <a:ext cx="5783100" cy="0"/>
          </a:xfrm>
          <a:prstGeom prst="straightConnector1">
            <a:avLst/>
          </a:prstGeom>
          <a:noFill/>
          <a:ln cap="flat" cmpd="sng" w="19050">
            <a:solidFill>
              <a:srgbClr val="231F2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70" name="Google Shape;270;p22"/>
          <p:cNvSpPr txBox="1"/>
          <p:nvPr/>
        </p:nvSpPr>
        <p:spPr>
          <a:xfrm>
            <a:off x="5936146" y="10150581"/>
            <a:ext cx="1085400" cy="1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900">
                <a:solidFill>
                  <a:srgbClr val="414042"/>
                </a:solidFill>
                <a:latin typeface="Comfortaa"/>
                <a:ea typeface="Comfortaa"/>
                <a:cs typeface="Comfortaa"/>
                <a:sym typeface="Comfortaa"/>
              </a:rPr>
              <a:t>Page 10</a:t>
            </a:r>
            <a:endParaRPr b="1" sz="900">
              <a:solidFill>
                <a:srgbClr val="414042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271" name="Google Shape;271;p22" title="Asset 11@3x.png"/>
          <p:cNvPicPr preferRelativeResize="0"/>
          <p:nvPr/>
        </p:nvPicPr>
        <p:blipFill rotWithShape="1">
          <a:blip r:embed="rId3">
            <a:alphaModFix/>
          </a:blip>
          <a:srcRect b="160" l="-260" r="259" t="-160"/>
          <a:stretch/>
        </p:blipFill>
        <p:spPr>
          <a:xfrm>
            <a:off x="3078994" y="3420000"/>
            <a:ext cx="4481006" cy="7272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2" name="Google Shape;272;p22"/>
          <p:cNvCxnSpPr/>
          <p:nvPr/>
        </p:nvCxnSpPr>
        <p:spPr>
          <a:xfrm>
            <a:off x="536325" y="5346000"/>
            <a:ext cx="6481200" cy="0"/>
          </a:xfrm>
          <a:prstGeom prst="straightConnector1">
            <a:avLst/>
          </a:prstGeom>
          <a:noFill/>
          <a:ln cap="flat" cmpd="sng" w="19050">
            <a:solidFill>
              <a:srgbClr val="D9DEEE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73" name="Google Shape;273;p22"/>
          <p:cNvSpPr txBox="1"/>
          <p:nvPr/>
        </p:nvSpPr>
        <p:spPr>
          <a:xfrm>
            <a:off x="529975" y="5848623"/>
            <a:ext cx="3693600" cy="1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>
                <a:solidFill>
                  <a:srgbClr val="414042"/>
                </a:solidFill>
                <a:latin typeface="Comfortaa"/>
                <a:ea typeface="Comfortaa"/>
                <a:cs typeface="Comfortaa"/>
                <a:sym typeface="Comfortaa"/>
              </a:rPr>
              <a:t>5.2.2 Segment</a:t>
            </a:r>
            <a:endParaRPr b="1">
              <a:solidFill>
                <a:srgbClr val="414042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74" name="Google Shape;274;p22"/>
          <p:cNvSpPr txBox="1"/>
          <p:nvPr/>
        </p:nvSpPr>
        <p:spPr>
          <a:xfrm>
            <a:off x="529975" y="6417194"/>
            <a:ext cx="6489900" cy="18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30799" lvl="0" marL="269999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800"/>
              <a:buFont typeface="Comfortaa"/>
              <a:buChar char="●"/>
            </a:pPr>
            <a:r>
              <a:rPr lang="uk" sz="1200">
                <a:solidFill>
                  <a:srgbClr val="414042"/>
                </a:solidFill>
                <a:latin typeface="Comfortaa"/>
                <a:ea typeface="Comfortaa"/>
                <a:cs typeface="Comfortaa"/>
                <a:sym typeface="Comfortaa"/>
              </a:rPr>
              <a:t>Define your key customer groups based on relevant criteria:</a:t>
            </a:r>
            <a:endParaRPr sz="1200">
              <a:solidFill>
                <a:srgbClr val="41404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1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800"/>
              <a:buFont typeface="Comfortaa"/>
              <a:buChar char="○"/>
            </a:pPr>
            <a:r>
              <a:rPr lang="uk" sz="1200">
                <a:solidFill>
                  <a:srgbClr val="414042"/>
                </a:solidFill>
                <a:latin typeface="Comfortaa"/>
                <a:ea typeface="Comfortaa"/>
                <a:cs typeface="Comfortaa"/>
                <a:sym typeface="Comfortaa"/>
              </a:rPr>
              <a:t>Demographics (age, gender, income, education, etc.)</a:t>
            </a:r>
            <a:endParaRPr sz="1200">
              <a:solidFill>
                <a:srgbClr val="41404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1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800"/>
              <a:buFont typeface="Comfortaa"/>
              <a:buChar char="○"/>
            </a:pPr>
            <a:r>
              <a:rPr lang="uk" sz="1200">
                <a:solidFill>
                  <a:srgbClr val="414042"/>
                </a:solidFill>
                <a:latin typeface="Comfortaa"/>
                <a:ea typeface="Comfortaa"/>
                <a:cs typeface="Comfortaa"/>
                <a:sym typeface="Comfortaa"/>
              </a:rPr>
              <a:t>Geographics (urban, rural, international markets)</a:t>
            </a:r>
            <a:endParaRPr sz="1200">
              <a:solidFill>
                <a:srgbClr val="41404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1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800"/>
              <a:buFont typeface="Comfortaa"/>
              <a:buChar char="○"/>
            </a:pPr>
            <a:r>
              <a:rPr lang="uk" sz="1200">
                <a:solidFill>
                  <a:srgbClr val="414042"/>
                </a:solidFill>
                <a:latin typeface="Comfortaa"/>
                <a:ea typeface="Comfortaa"/>
                <a:cs typeface="Comfortaa"/>
                <a:sym typeface="Comfortaa"/>
              </a:rPr>
              <a:t>Psychographics (lifestyle, values, interests)</a:t>
            </a:r>
            <a:endParaRPr sz="1200">
              <a:solidFill>
                <a:srgbClr val="41404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1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800"/>
              <a:buFont typeface="Comfortaa"/>
              <a:buChar char="○"/>
            </a:pPr>
            <a:r>
              <a:rPr lang="uk" sz="1200">
                <a:solidFill>
                  <a:srgbClr val="414042"/>
                </a:solidFill>
                <a:latin typeface="Comfortaa"/>
                <a:ea typeface="Comfortaa"/>
                <a:cs typeface="Comfortaa"/>
                <a:sym typeface="Comfortaa"/>
              </a:rPr>
              <a:t>Behavioral Factors (buying habits, brand loyalty, product usage)</a:t>
            </a:r>
            <a:endParaRPr sz="1200">
              <a:solidFill>
                <a:srgbClr val="41404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30799" lvl="0" marL="269999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800"/>
              <a:buFont typeface="Comfortaa"/>
              <a:buChar char="●"/>
            </a:pPr>
            <a:r>
              <a:rPr lang="uk" sz="1200">
                <a:solidFill>
                  <a:srgbClr val="414042"/>
                </a:solidFill>
                <a:latin typeface="Comfortaa"/>
                <a:ea typeface="Comfortaa"/>
                <a:cs typeface="Comfortaa"/>
                <a:sym typeface="Comfortaa"/>
              </a:rPr>
              <a:t>Explain why these segments need your product and how they interact with your industry.</a:t>
            </a:r>
            <a:endParaRPr sz="1200">
              <a:solidFill>
                <a:srgbClr val="41404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30799" lvl="0" marL="269999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800"/>
              <a:buFont typeface="Comfortaa"/>
              <a:buChar char="●"/>
            </a:pPr>
            <a:r>
              <a:rPr lang="uk" sz="1200">
                <a:solidFill>
                  <a:srgbClr val="414042"/>
                </a:solidFill>
                <a:latin typeface="Comfortaa"/>
                <a:ea typeface="Comfortaa"/>
                <a:cs typeface="Comfortaa"/>
                <a:sym typeface="Comfortaa"/>
              </a:rPr>
              <a:t>If applicable, list multiple segments and their unique needs.</a:t>
            </a:r>
            <a:endParaRPr sz="1200">
              <a:solidFill>
                <a:srgbClr val="414042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75" name="Google Shape;275;p22"/>
          <p:cNvSpPr txBox="1"/>
          <p:nvPr/>
        </p:nvSpPr>
        <p:spPr>
          <a:xfrm>
            <a:off x="529975" y="703777"/>
            <a:ext cx="3693600" cy="2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800">
                <a:solidFill>
                  <a:srgbClr val="414042"/>
                </a:solidFill>
                <a:latin typeface="Comfortaa"/>
                <a:ea typeface="Comfortaa"/>
                <a:cs typeface="Comfortaa"/>
                <a:sym typeface="Comfortaa"/>
              </a:rPr>
              <a:t>5.2 Target Market</a:t>
            </a:r>
            <a:endParaRPr b="1" sz="1800">
              <a:solidFill>
                <a:srgbClr val="414042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76" name="Google Shape;276;p22"/>
          <p:cNvSpPr txBox="1"/>
          <p:nvPr/>
        </p:nvSpPr>
        <p:spPr>
          <a:xfrm>
            <a:off x="529975" y="1278415"/>
            <a:ext cx="3693600" cy="1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>
                <a:solidFill>
                  <a:srgbClr val="414042"/>
                </a:solidFill>
                <a:latin typeface="Comfortaa"/>
                <a:ea typeface="Comfortaa"/>
                <a:cs typeface="Comfortaa"/>
                <a:sym typeface="Comfortaa"/>
              </a:rPr>
              <a:t>5.2.1 Market Size</a:t>
            </a:r>
            <a:endParaRPr b="1">
              <a:solidFill>
                <a:srgbClr val="414042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77" name="Google Shape;277;p22"/>
          <p:cNvSpPr txBox="1"/>
          <p:nvPr/>
        </p:nvSpPr>
        <p:spPr>
          <a:xfrm>
            <a:off x="529975" y="1846986"/>
            <a:ext cx="6489900" cy="162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30799" lvl="0" marL="269999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800"/>
              <a:buFont typeface="Comfortaa"/>
              <a:buChar char="●"/>
            </a:pPr>
            <a:r>
              <a:rPr lang="uk" sz="1200">
                <a:solidFill>
                  <a:srgbClr val="414042"/>
                </a:solidFill>
                <a:latin typeface="Comfortaa"/>
                <a:ea typeface="Comfortaa"/>
                <a:cs typeface="Comfortaa"/>
                <a:sym typeface="Comfortaa"/>
              </a:rPr>
              <a:t>Total Addressable Market (TAM): The total demand for your product/service globally or nationwide.</a:t>
            </a:r>
            <a:endParaRPr sz="1200">
              <a:solidFill>
                <a:srgbClr val="41404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30799" lvl="0" marL="269999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800"/>
              <a:buFont typeface="Comfortaa"/>
              <a:buChar char="●"/>
            </a:pPr>
            <a:r>
              <a:rPr lang="uk" sz="1200">
                <a:solidFill>
                  <a:srgbClr val="414042"/>
                </a:solidFill>
                <a:latin typeface="Comfortaa"/>
                <a:ea typeface="Comfortaa"/>
                <a:cs typeface="Comfortaa"/>
                <a:sym typeface="Comfortaa"/>
              </a:rPr>
              <a:t>Serviceable Available Market (SAM): The portion of TAM that your business can realistically serve based on geography, industry, or other limitations.</a:t>
            </a:r>
            <a:endParaRPr sz="1200">
              <a:solidFill>
                <a:srgbClr val="41404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30799" lvl="0" marL="269999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800"/>
              <a:buFont typeface="Comfortaa"/>
              <a:buChar char="●"/>
            </a:pPr>
            <a:r>
              <a:rPr lang="uk" sz="1200">
                <a:solidFill>
                  <a:srgbClr val="414042"/>
                </a:solidFill>
                <a:latin typeface="Comfortaa"/>
                <a:ea typeface="Comfortaa"/>
                <a:cs typeface="Comfortaa"/>
                <a:sym typeface="Comfortaa"/>
              </a:rPr>
              <a:t>Serviceable Obtainable Market (SOM): The share of SAM that your business expects to capture in the short term.</a:t>
            </a:r>
            <a:endParaRPr sz="1200">
              <a:solidFill>
                <a:srgbClr val="41404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30799" lvl="0" marL="269999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800"/>
              <a:buFont typeface="Comfortaa"/>
              <a:buChar char="●"/>
            </a:pPr>
            <a:r>
              <a:rPr lang="uk" sz="1200">
                <a:solidFill>
                  <a:srgbClr val="414042"/>
                </a:solidFill>
                <a:latin typeface="Comfortaa"/>
                <a:ea typeface="Comfortaa"/>
                <a:cs typeface="Comfortaa"/>
                <a:sym typeface="Comfortaa"/>
              </a:rPr>
              <a:t>Use statistics, industry reports, and market research to justify your numbers.</a:t>
            </a:r>
            <a:endParaRPr sz="1200">
              <a:solidFill>
                <a:srgbClr val="414042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2" name="Google Shape;282;p23"/>
          <p:cNvCxnSpPr/>
          <p:nvPr/>
        </p:nvCxnSpPr>
        <p:spPr>
          <a:xfrm>
            <a:off x="535050" y="10249025"/>
            <a:ext cx="5783100" cy="0"/>
          </a:xfrm>
          <a:prstGeom prst="straightConnector1">
            <a:avLst/>
          </a:prstGeom>
          <a:noFill/>
          <a:ln cap="flat" cmpd="sng" w="19050">
            <a:solidFill>
              <a:srgbClr val="231F2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83" name="Google Shape;283;p23"/>
          <p:cNvSpPr txBox="1"/>
          <p:nvPr/>
        </p:nvSpPr>
        <p:spPr>
          <a:xfrm>
            <a:off x="5936146" y="10150581"/>
            <a:ext cx="1085400" cy="1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900">
                <a:solidFill>
                  <a:srgbClr val="414042"/>
                </a:solidFill>
                <a:latin typeface="Comfortaa"/>
                <a:ea typeface="Comfortaa"/>
                <a:cs typeface="Comfortaa"/>
                <a:sym typeface="Comfortaa"/>
              </a:rPr>
              <a:t>Page 11</a:t>
            </a:r>
            <a:endParaRPr b="1" sz="900">
              <a:solidFill>
                <a:srgbClr val="414042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284" name="Google Shape;284;p23" title="Asset 11@3x.png"/>
          <p:cNvPicPr preferRelativeResize="0"/>
          <p:nvPr/>
        </p:nvPicPr>
        <p:blipFill rotWithShape="1">
          <a:blip r:embed="rId3">
            <a:alphaModFix/>
          </a:blip>
          <a:srcRect b="160" l="-260" r="259" t="-160"/>
          <a:stretch/>
        </p:blipFill>
        <p:spPr>
          <a:xfrm>
            <a:off x="3078994" y="3420000"/>
            <a:ext cx="4481006" cy="7272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5" name="Google Shape;285;p23"/>
          <p:cNvCxnSpPr/>
          <p:nvPr/>
        </p:nvCxnSpPr>
        <p:spPr>
          <a:xfrm>
            <a:off x="536325" y="5346000"/>
            <a:ext cx="6481200" cy="0"/>
          </a:xfrm>
          <a:prstGeom prst="straightConnector1">
            <a:avLst/>
          </a:prstGeom>
          <a:noFill/>
          <a:ln cap="flat" cmpd="sng" w="19050">
            <a:solidFill>
              <a:srgbClr val="D9DEEE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86" name="Google Shape;286;p23"/>
          <p:cNvSpPr txBox="1"/>
          <p:nvPr/>
        </p:nvSpPr>
        <p:spPr>
          <a:xfrm>
            <a:off x="529975" y="5848625"/>
            <a:ext cx="6481200" cy="38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>
                <a:solidFill>
                  <a:srgbClr val="414042"/>
                </a:solidFill>
                <a:latin typeface="Comfortaa"/>
                <a:ea typeface="Comfortaa"/>
                <a:cs typeface="Comfortaa"/>
                <a:sym typeface="Comfortaa"/>
              </a:rPr>
              <a:t>5.3.2 Our Competitive Advantages</a:t>
            </a:r>
            <a:endParaRPr b="1">
              <a:solidFill>
                <a:srgbClr val="41404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414042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87" name="Google Shape;287;p23"/>
          <p:cNvSpPr txBox="1"/>
          <p:nvPr/>
        </p:nvSpPr>
        <p:spPr>
          <a:xfrm>
            <a:off x="529975" y="6418178"/>
            <a:ext cx="6489900" cy="25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30799" lvl="0" marL="269999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800"/>
              <a:buFont typeface="Comfortaa"/>
              <a:buChar char="●"/>
            </a:pPr>
            <a:r>
              <a:rPr lang="uk" sz="1200">
                <a:solidFill>
                  <a:srgbClr val="414042"/>
                </a:solidFill>
                <a:latin typeface="Comfortaa"/>
                <a:ea typeface="Comfortaa"/>
                <a:cs typeface="Comfortaa"/>
                <a:sym typeface="Comfortaa"/>
              </a:rPr>
              <a:t>Explain why your product/service is better than existing alternatives.</a:t>
            </a:r>
            <a:endParaRPr sz="1200">
              <a:solidFill>
                <a:srgbClr val="41404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30799" lvl="0" marL="269999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800"/>
              <a:buFont typeface="Comfortaa"/>
              <a:buChar char="●"/>
            </a:pPr>
            <a:r>
              <a:rPr lang="uk" sz="1200">
                <a:solidFill>
                  <a:srgbClr val="414042"/>
                </a:solidFill>
                <a:latin typeface="Comfortaa"/>
                <a:ea typeface="Comfortaa"/>
                <a:cs typeface="Comfortaa"/>
                <a:sym typeface="Comfortaa"/>
              </a:rPr>
              <a:t>Highlight key differentiators, such as:</a:t>
            </a:r>
            <a:endParaRPr sz="1200">
              <a:solidFill>
                <a:srgbClr val="41404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1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800"/>
              <a:buFont typeface="Comfortaa"/>
              <a:buChar char="○"/>
            </a:pPr>
            <a:r>
              <a:rPr lang="uk" sz="1200">
                <a:solidFill>
                  <a:srgbClr val="414042"/>
                </a:solidFill>
                <a:latin typeface="Comfortaa"/>
                <a:ea typeface="Comfortaa"/>
                <a:cs typeface="Comfortaa"/>
                <a:sym typeface="Comfortaa"/>
              </a:rPr>
              <a:t>Unique Features (e.g., AI automation, seamless integrations, real-time insights)</a:t>
            </a:r>
            <a:endParaRPr sz="1200">
              <a:solidFill>
                <a:srgbClr val="41404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1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800"/>
              <a:buFont typeface="Comfortaa"/>
              <a:buChar char="○"/>
            </a:pPr>
            <a:r>
              <a:rPr lang="uk" sz="1200">
                <a:solidFill>
                  <a:srgbClr val="414042"/>
                </a:solidFill>
                <a:latin typeface="Comfortaa"/>
                <a:ea typeface="Comfortaa"/>
                <a:cs typeface="Comfortaa"/>
                <a:sym typeface="Comfortaa"/>
              </a:rPr>
              <a:t>Pricing Advantage (e.g., more affordable, flexible subscription plans)</a:t>
            </a:r>
            <a:endParaRPr sz="1200">
              <a:solidFill>
                <a:srgbClr val="41404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1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800"/>
              <a:buFont typeface="Comfortaa"/>
              <a:buChar char="○"/>
            </a:pPr>
            <a:r>
              <a:rPr lang="uk" sz="1200">
                <a:solidFill>
                  <a:srgbClr val="414042"/>
                </a:solidFill>
                <a:latin typeface="Comfortaa"/>
                <a:ea typeface="Comfortaa"/>
                <a:cs typeface="Comfortaa"/>
                <a:sym typeface="Comfortaa"/>
              </a:rPr>
              <a:t>Ease of Use (e.g., intuitive interface, no need for technical expertise)</a:t>
            </a:r>
            <a:endParaRPr sz="1200">
              <a:solidFill>
                <a:srgbClr val="41404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1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800"/>
              <a:buFont typeface="Comfortaa"/>
              <a:buChar char="○"/>
            </a:pPr>
            <a:r>
              <a:rPr lang="uk" sz="1200">
                <a:solidFill>
                  <a:srgbClr val="414042"/>
                </a:solidFill>
                <a:latin typeface="Comfortaa"/>
                <a:ea typeface="Comfortaa"/>
                <a:cs typeface="Comfortaa"/>
                <a:sym typeface="Comfortaa"/>
              </a:rPr>
              <a:t>Customer Support &amp; Service (e.g., 24/7 support, personalized </a:t>
            </a:r>
            <a:endParaRPr sz="1200">
              <a:solidFill>
                <a:srgbClr val="41404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200">
                <a:solidFill>
                  <a:srgbClr val="414042"/>
                </a:solidFill>
                <a:latin typeface="Comfortaa"/>
                <a:ea typeface="Comfortaa"/>
                <a:cs typeface="Comfortaa"/>
                <a:sym typeface="Comfortaa"/>
              </a:rPr>
              <a:t>onboarding)</a:t>
            </a:r>
            <a:endParaRPr sz="1200">
              <a:solidFill>
                <a:srgbClr val="41404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1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800"/>
              <a:buFont typeface="Comfortaa"/>
              <a:buChar char="○"/>
            </a:pPr>
            <a:r>
              <a:rPr lang="uk" sz="1200">
                <a:solidFill>
                  <a:srgbClr val="414042"/>
                </a:solidFill>
                <a:latin typeface="Comfortaa"/>
                <a:ea typeface="Comfortaa"/>
                <a:cs typeface="Comfortaa"/>
                <a:sym typeface="Comfortaa"/>
              </a:rPr>
              <a:t>Technology &amp; Innovation (e.g., proprietary algorithms, cloud-based </a:t>
            </a:r>
            <a:endParaRPr sz="1200">
              <a:solidFill>
                <a:srgbClr val="41404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200">
                <a:solidFill>
                  <a:srgbClr val="414042"/>
                </a:solidFill>
                <a:latin typeface="Comfortaa"/>
                <a:ea typeface="Comfortaa"/>
                <a:cs typeface="Comfortaa"/>
                <a:sym typeface="Comfortaa"/>
              </a:rPr>
              <a:t>solutions)</a:t>
            </a:r>
            <a:endParaRPr sz="1200">
              <a:solidFill>
                <a:srgbClr val="41404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30799" lvl="0" marL="269999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800"/>
              <a:buFont typeface="Comfortaa"/>
              <a:buChar char="●"/>
            </a:pPr>
            <a:r>
              <a:rPr lang="uk" sz="1200">
                <a:solidFill>
                  <a:srgbClr val="414042"/>
                </a:solidFill>
                <a:latin typeface="Comfortaa"/>
                <a:ea typeface="Comfortaa"/>
                <a:cs typeface="Comfortaa"/>
                <a:sym typeface="Comfortaa"/>
              </a:rPr>
              <a:t>Provide a comparison table if needed.</a:t>
            </a:r>
            <a:endParaRPr sz="1200">
              <a:solidFill>
                <a:srgbClr val="414042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88" name="Google Shape;288;p23"/>
          <p:cNvSpPr txBox="1"/>
          <p:nvPr/>
        </p:nvSpPr>
        <p:spPr>
          <a:xfrm>
            <a:off x="529975" y="703777"/>
            <a:ext cx="3693600" cy="2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800">
                <a:solidFill>
                  <a:srgbClr val="414042"/>
                </a:solidFill>
                <a:latin typeface="Comfortaa"/>
                <a:ea typeface="Comfortaa"/>
                <a:cs typeface="Comfortaa"/>
                <a:sym typeface="Comfortaa"/>
              </a:rPr>
              <a:t>5.3 Competition</a:t>
            </a:r>
            <a:endParaRPr b="1" sz="1800">
              <a:solidFill>
                <a:srgbClr val="414042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89" name="Google Shape;289;p23"/>
          <p:cNvSpPr txBox="1"/>
          <p:nvPr/>
        </p:nvSpPr>
        <p:spPr>
          <a:xfrm>
            <a:off x="529975" y="1278425"/>
            <a:ext cx="6481200" cy="38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>
                <a:solidFill>
                  <a:srgbClr val="414042"/>
                </a:solidFill>
                <a:latin typeface="Comfortaa"/>
                <a:ea typeface="Comfortaa"/>
                <a:cs typeface="Comfortaa"/>
                <a:sym typeface="Comfortaa"/>
              </a:rPr>
              <a:t>5.3.1 Current Alternatives Target Buyers Are Using</a:t>
            </a:r>
            <a:endParaRPr b="1">
              <a:solidFill>
                <a:srgbClr val="41404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414042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90" name="Google Shape;290;p23"/>
          <p:cNvSpPr txBox="1"/>
          <p:nvPr/>
        </p:nvSpPr>
        <p:spPr>
          <a:xfrm>
            <a:off x="529975" y="1879458"/>
            <a:ext cx="64899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30799" lvl="0" marL="269999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800"/>
              <a:buFont typeface="Comfortaa"/>
              <a:buChar char="●"/>
            </a:pPr>
            <a:r>
              <a:rPr lang="uk" sz="1200">
                <a:solidFill>
                  <a:srgbClr val="414042"/>
                </a:solidFill>
                <a:latin typeface="Comfortaa"/>
                <a:ea typeface="Comfortaa"/>
                <a:cs typeface="Comfortaa"/>
                <a:sym typeface="Comfortaa"/>
              </a:rPr>
              <a:t>Identify the main competitors in your industry.</a:t>
            </a:r>
            <a:endParaRPr sz="1200">
              <a:solidFill>
                <a:srgbClr val="41404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30799" lvl="0" marL="269999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800"/>
              <a:buFont typeface="Comfortaa"/>
              <a:buChar char="●"/>
            </a:pPr>
            <a:r>
              <a:rPr lang="uk" sz="1200">
                <a:solidFill>
                  <a:srgbClr val="414042"/>
                </a:solidFill>
                <a:latin typeface="Comfortaa"/>
                <a:ea typeface="Comfortaa"/>
                <a:cs typeface="Comfortaa"/>
                <a:sym typeface="Comfortaa"/>
              </a:rPr>
              <a:t>Describe the products or services they offer.</a:t>
            </a:r>
            <a:endParaRPr sz="1200">
              <a:solidFill>
                <a:srgbClr val="41404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30799" lvl="0" marL="269999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800"/>
              <a:buFont typeface="Comfortaa"/>
              <a:buChar char="●"/>
            </a:pPr>
            <a:r>
              <a:rPr lang="uk" sz="1200">
                <a:solidFill>
                  <a:srgbClr val="414042"/>
                </a:solidFill>
                <a:latin typeface="Comfortaa"/>
                <a:ea typeface="Comfortaa"/>
                <a:cs typeface="Comfortaa"/>
                <a:sym typeface="Comfortaa"/>
              </a:rPr>
              <a:t>Explain how customers currently solve their problem without your solution (e.g., using manual processes, outdated software, or competing products).</a:t>
            </a:r>
            <a:endParaRPr sz="1200">
              <a:solidFill>
                <a:srgbClr val="41404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30799" lvl="0" marL="269999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800"/>
              <a:buFont typeface="Comfortaa"/>
              <a:buChar char="●"/>
            </a:pPr>
            <a:r>
              <a:rPr lang="uk" sz="1200">
                <a:solidFill>
                  <a:srgbClr val="414042"/>
                </a:solidFill>
                <a:latin typeface="Comfortaa"/>
                <a:ea typeface="Comfortaa"/>
                <a:cs typeface="Comfortaa"/>
                <a:sym typeface="Comfortaa"/>
              </a:rPr>
              <a:t>Highlight strengths and weaknesses of these alternatives (e.g., high cost, complexity, lack of key features).</a:t>
            </a:r>
            <a:endParaRPr sz="1200">
              <a:solidFill>
                <a:srgbClr val="414042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" name="Google Shape;295;p24" title="Asset 11@3x.png"/>
          <p:cNvPicPr preferRelativeResize="0"/>
          <p:nvPr/>
        </p:nvPicPr>
        <p:blipFill rotWithShape="1">
          <a:blip r:embed="rId3">
            <a:alphaModFix/>
          </a:blip>
          <a:srcRect b="160" l="-260" r="259" t="-160"/>
          <a:stretch/>
        </p:blipFill>
        <p:spPr>
          <a:xfrm>
            <a:off x="3078994" y="3420000"/>
            <a:ext cx="4481006" cy="7272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96" name="Google Shape;296;p24"/>
          <p:cNvCxnSpPr/>
          <p:nvPr/>
        </p:nvCxnSpPr>
        <p:spPr>
          <a:xfrm>
            <a:off x="535050" y="10249025"/>
            <a:ext cx="5783100" cy="0"/>
          </a:xfrm>
          <a:prstGeom prst="straightConnector1">
            <a:avLst/>
          </a:prstGeom>
          <a:noFill/>
          <a:ln cap="flat" cmpd="sng" w="19050">
            <a:solidFill>
              <a:srgbClr val="231F2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97" name="Google Shape;297;p24"/>
          <p:cNvSpPr txBox="1"/>
          <p:nvPr/>
        </p:nvSpPr>
        <p:spPr>
          <a:xfrm>
            <a:off x="5936146" y="10150581"/>
            <a:ext cx="1085400" cy="1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900">
                <a:solidFill>
                  <a:srgbClr val="414042"/>
                </a:solidFill>
                <a:latin typeface="Comfortaa"/>
                <a:ea typeface="Comfortaa"/>
                <a:cs typeface="Comfortaa"/>
                <a:sym typeface="Comfortaa"/>
              </a:rPr>
              <a:t>Page 12</a:t>
            </a:r>
            <a:endParaRPr b="1" sz="900">
              <a:solidFill>
                <a:srgbClr val="414042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cxnSp>
        <p:nvCxnSpPr>
          <p:cNvPr id="298" name="Google Shape;298;p24"/>
          <p:cNvCxnSpPr/>
          <p:nvPr/>
        </p:nvCxnSpPr>
        <p:spPr>
          <a:xfrm>
            <a:off x="536325" y="5346000"/>
            <a:ext cx="6481200" cy="0"/>
          </a:xfrm>
          <a:prstGeom prst="straightConnector1">
            <a:avLst/>
          </a:prstGeom>
          <a:noFill/>
          <a:ln cap="flat" cmpd="sng" w="19050">
            <a:solidFill>
              <a:srgbClr val="D9DEEE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99" name="Google Shape;299;p24"/>
          <p:cNvSpPr txBox="1"/>
          <p:nvPr/>
        </p:nvSpPr>
        <p:spPr>
          <a:xfrm>
            <a:off x="529975" y="5848625"/>
            <a:ext cx="6481200" cy="1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>
                <a:solidFill>
                  <a:srgbClr val="414042"/>
                </a:solidFill>
                <a:latin typeface="Comfortaa"/>
                <a:ea typeface="Comfortaa"/>
                <a:cs typeface="Comfortaa"/>
                <a:sym typeface="Comfortaa"/>
              </a:rPr>
              <a:t>6.1.2 Unique Selling Proposition (USP)</a:t>
            </a:r>
            <a:endParaRPr b="1">
              <a:solidFill>
                <a:srgbClr val="414042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00" name="Google Shape;300;p24"/>
          <p:cNvSpPr txBox="1"/>
          <p:nvPr/>
        </p:nvSpPr>
        <p:spPr>
          <a:xfrm>
            <a:off x="529975" y="6405704"/>
            <a:ext cx="6489900" cy="90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30799" lvl="0" marL="269999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800"/>
              <a:buFont typeface="Comfortaa"/>
              <a:buChar char="●"/>
            </a:pPr>
            <a:r>
              <a:rPr lang="uk" sz="1200">
                <a:solidFill>
                  <a:srgbClr val="414042"/>
                </a:solidFill>
                <a:latin typeface="Comfortaa"/>
                <a:ea typeface="Comfortaa"/>
                <a:cs typeface="Comfortaa"/>
                <a:sym typeface="Comfortaa"/>
              </a:rPr>
              <a:t>Explain what makes your product/service unique compared to competitors.</a:t>
            </a:r>
            <a:endParaRPr sz="1200">
              <a:solidFill>
                <a:srgbClr val="41404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30799" lvl="0" marL="269999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800"/>
              <a:buFont typeface="Comfortaa"/>
              <a:buChar char="●"/>
            </a:pPr>
            <a:r>
              <a:rPr lang="uk" sz="1200">
                <a:solidFill>
                  <a:srgbClr val="414042"/>
                </a:solidFill>
                <a:latin typeface="Comfortaa"/>
                <a:ea typeface="Comfortaa"/>
                <a:cs typeface="Comfortaa"/>
                <a:sym typeface="Comfortaa"/>
              </a:rPr>
              <a:t>Highlight any innovative technology, superior quality, affordability, </a:t>
            </a:r>
            <a:endParaRPr sz="1200">
              <a:solidFill>
                <a:srgbClr val="41404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269999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200">
                <a:solidFill>
                  <a:srgbClr val="414042"/>
                </a:solidFill>
                <a:latin typeface="Comfortaa"/>
                <a:ea typeface="Comfortaa"/>
                <a:cs typeface="Comfortaa"/>
                <a:sym typeface="Comfortaa"/>
              </a:rPr>
              <a:t>or exclusive features.</a:t>
            </a:r>
            <a:endParaRPr sz="1200">
              <a:solidFill>
                <a:srgbClr val="41404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30799" lvl="0" marL="269999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800"/>
              <a:buFont typeface="Comfortaa"/>
              <a:buChar char="●"/>
            </a:pPr>
            <a:r>
              <a:rPr lang="uk" sz="1200">
                <a:solidFill>
                  <a:srgbClr val="414042"/>
                </a:solidFill>
                <a:latin typeface="Comfortaa"/>
                <a:ea typeface="Comfortaa"/>
                <a:cs typeface="Comfortaa"/>
                <a:sym typeface="Comfortaa"/>
              </a:rPr>
              <a:t>Show how your USP aligns with customer needs.</a:t>
            </a:r>
            <a:endParaRPr sz="1200">
              <a:solidFill>
                <a:srgbClr val="414042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01" name="Google Shape;301;p24"/>
          <p:cNvSpPr txBox="1"/>
          <p:nvPr/>
        </p:nvSpPr>
        <p:spPr>
          <a:xfrm>
            <a:off x="529975" y="597575"/>
            <a:ext cx="5321400" cy="38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2800">
                <a:solidFill>
                  <a:srgbClr val="414042"/>
                </a:solidFill>
                <a:latin typeface="Comfortaa"/>
                <a:ea typeface="Comfortaa"/>
                <a:cs typeface="Comfortaa"/>
                <a:sym typeface="Comfortaa"/>
              </a:rPr>
              <a:t>6.  Execution</a:t>
            </a:r>
            <a:endParaRPr b="1" sz="2800">
              <a:solidFill>
                <a:srgbClr val="414042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02" name="Google Shape;302;p24"/>
          <p:cNvSpPr txBox="1"/>
          <p:nvPr/>
        </p:nvSpPr>
        <p:spPr>
          <a:xfrm>
            <a:off x="529975" y="1404450"/>
            <a:ext cx="6481200" cy="2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800">
                <a:solidFill>
                  <a:srgbClr val="414042"/>
                </a:solidFill>
                <a:latin typeface="Comfortaa"/>
                <a:ea typeface="Comfortaa"/>
                <a:cs typeface="Comfortaa"/>
                <a:sym typeface="Comfortaa"/>
              </a:rPr>
              <a:t>6.1 Product or Service Offerings</a:t>
            </a:r>
            <a:endParaRPr b="1" sz="1800">
              <a:solidFill>
                <a:srgbClr val="414042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03" name="Google Shape;303;p24"/>
          <p:cNvSpPr txBox="1"/>
          <p:nvPr/>
        </p:nvSpPr>
        <p:spPr>
          <a:xfrm>
            <a:off x="529975" y="1979100"/>
            <a:ext cx="5201700" cy="1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>
                <a:solidFill>
                  <a:srgbClr val="414042"/>
                </a:solidFill>
                <a:latin typeface="Comfortaa"/>
                <a:ea typeface="Comfortaa"/>
                <a:cs typeface="Comfortaa"/>
                <a:sym typeface="Comfortaa"/>
              </a:rPr>
              <a:t>6.1.1 Product or Service</a:t>
            </a:r>
            <a:endParaRPr b="1">
              <a:solidFill>
                <a:srgbClr val="414042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04" name="Google Shape;304;p24"/>
          <p:cNvSpPr txBox="1"/>
          <p:nvPr/>
        </p:nvSpPr>
        <p:spPr>
          <a:xfrm>
            <a:off x="529975" y="2540342"/>
            <a:ext cx="6489900" cy="90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30799" lvl="0" marL="269999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800"/>
              <a:buFont typeface="Comfortaa"/>
              <a:buChar char="●"/>
            </a:pPr>
            <a:r>
              <a:rPr lang="uk" sz="1200">
                <a:solidFill>
                  <a:srgbClr val="414042"/>
                </a:solidFill>
                <a:latin typeface="Comfortaa"/>
                <a:ea typeface="Comfortaa"/>
                <a:cs typeface="Comfortaa"/>
                <a:sym typeface="Comfortaa"/>
              </a:rPr>
              <a:t>Clearly describe what your product or service is and its main purpose.</a:t>
            </a:r>
            <a:endParaRPr sz="1200">
              <a:solidFill>
                <a:srgbClr val="41404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30799" lvl="0" marL="269999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800"/>
              <a:buFont typeface="Comfortaa"/>
              <a:buChar char="●"/>
            </a:pPr>
            <a:r>
              <a:rPr lang="uk" sz="1200">
                <a:solidFill>
                  <a:srgbClr val="414042"/>
                </a:solidFill>
                <a:latin typeface="Comfortaa"/>
                <a:ea typeface="Comfortaa"/>
                <a:cs typeface="Comfortaa"/>
                <a:sym typeface="Comfortaa"/>
              </a:rPr>
              <a:t>Explain how it works and what problem it solves.</a:t>
            </a:r>
            <a:endParaRPr sz="1200">
              <a:solidFill>
                <a:srgbClr val="41404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30799" lvl="0" marL="269999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800"/>
              <a:buFont typeface="Comfortaa"/>
              <a:buChar char="●"/>
            </a:pPr>
            <a:r>
              <a:rPr lang="uk" sz="1200">
                <a:solidFill>
                  <a:srgbClr val="414042"/>
                </a:solidFill>
                <a:latin typeface="Comfortaa"/>
                <a:ea typeface="Comfortaa"/>
                <a:cs typeface="Comfortaa"/>
                <a:sym typeface="Comfortaa"/>
              </a:rPr>
              <a:t>Mention any key features or benefits that differentiate it from alternatives.</a:t>
            </a:r>
            <a:endParaRPr sz="1200">
              <a:solidFill>
                <a:srgbClr val="41404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30799" lvl="0" marL="269999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800"/>
              <a:buFont typeface="Comfortaa"/>
              <a:buChar char="●"/>
            </a:pPr>
            <a:r>
              <a:rPr lang="uk" sz="1200">
                <a:solidFill>
                  <a:srgbClr val="414042"/>
                </a:solidFill>
                <a:latin typeface="Comfortaa"/>
                <a:ea typeface="Comfortaa"/>
                <a:cs typeface="Comfortaa"/>
                <a:sym typeface="Comfortaa"/>
              </a:rPr>
              <a:t>If applicable, outline different variations or packages offered.</a:t>
            </a:r>
            <a:endParaRPr sz="1200">
              <a:solidFill>
                <a:srgbClr val="414042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Google Shape;309;p25" title="Asset 11@3x.png"/>
          <p:cNvPicPr preferRelativeResize="0"/>
          <p:nvPr/>
        </p:nvPicPr>
        <p:blipFill rotWithShape="1">
          <a:blip r:embed="rId3">
            <a:alphaModFix/>
          </a:blip>
          <a:srcRect b="160" l="-260" r="259" t="-160"/>
          <a:stretch/>
        </p:blipFill>
        <p:spPr>
          <a:xfrm>
            <a:off x="3078994" y="3420000"/>
            <a:ext cx="4481006" cy="7272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0" name="Google Shape;310;p25"/>
          <p:cNvCxnSpPr/>
          <p:nvPr/>
        </p:nvCxnSpPr>
        <p:spPr>
          <a:xfrm>
            <a:off x="535050" y="10249025"/>
            <a:ext cx="5783100" cy="0"/>
          </a:xfrm>
          <a:prstGeom prst="straightConnector1">
            <a:avLst/>
          </a:prstGeom>
          <a:noFill/>
          <a:ln cap="flat" cmpd="sng" w="19050">
            <a:solidFill>
              <a:srgbClr val="231F2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11" name="Google Shape;311;p25"/>
          <p:cNvSpPr txBox="1"/>
          <p:nvPr/>
        </p:nvSpPr>
        <p:spPr>
          <a:xfrm>
            <a:off x="5936146" y="10150581"/>
            <a:ext cx="1085400" cy="1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900">
                <a:solidFill>
                  <a:srgbClr val="414042"/>
                </a:solidFill>
                <a:latin typeface="Comfortaa"/>
                <a:ea typeface="Comfortaa"/>
                <a:cs typeface="Comfortaa"/>
                <a:sym typeface="Comfortaa"/>
              </a:rPr>
              <a:t>Page 13</a:t>
            </a:r>
            <a:endParaRPr b="1" sz="900">
              <a:solidFill>
                <a:srgbClr val="414042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cxnSp>
        <p:nvCxnSpPr>
          <p:cNvPr id="312" name="Google Shape;312;p25"/>
          <p:cNvCxnSpPr/>
          <p:nvPr/>
        </p:nvCxnSpPr>
        <p:spPr>
          <a:xfrm>
            <a:off x="536325" y="5346000"/>
            <a:ext cx="6481200" cy="0"/>
          </a:xfrm>
          <a:prstGeom prst="straightConnector1">
            <a:avLst/>
          </a:prstGeom>
          <a:noFill/>
          <a:ln cap="flat" cmpd="sng" w="19050">
            <a:solidFill>
              <a:srgbClr val="D9DEEE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13" name="Google Shape;313;p25"/>
          <p:cNvSpPr txBox="1"/>
          <p:nvPr/>
        </p:nvSpPr>
        <p:spPr>
          <a:xfrm>
            <a:off x="529975" y="672226"/>
            <a:ext cx="3693600" cy="2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800">
                <a:solidFill>
                  <a:srgbClr val="414042"/>
                </a:solidFill>
                <a:latin typeface="Comfortaa"/>
                <a:ea typeface="Comfortaa"/>
                <a:cs typeface="Comfortaa"/>
                <a:sym typeface="Comfortaa"/>
              </a:rPr>
              <a:t>6.2 Sales &amp; Marketing Plan</a:t>
            </a:r>
            <a:endParaRPr b="1" sz="1800">
              <a:solidFill>
                <a:srgbClr val="414042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14" name="Google Shape;314;p25"/>
          <p:cNvSpPr txBox="1"/>
          <p:nvPr/>
        </p:nvSpPr>
        <p:spPr>
          <a:xfrm>
            <a:off x="529975" y="1246863"/>
            <a:ext cx="3693600" cy="1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>
                <a:solidFill>
                  <a:srgbClr val="414042"/>
                </a:solidFill>
                <a:latin typeface="Comfortaa"/>
                <a:ea typeface="Comfortaa"/>
                <a:cs typeface="Comfortaa"/>
                <a:sym typeface="Comfortaa"/>
              </a:rPr>
              <a:t>6.2.1 Marketing Plan</a:t>
            </a:r>
            <a:endParaRPr b="1">
              <a:solidFill>
                <a:srgbClr val="414042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15" name="Google Shape;315;p25"/>
          <p:cNvSpPr txBox="1"/>
          <p:nvPr/>
        </p:nvSpPr>
        <p:spPr>
          <a:xfrm>
            <a:off x="529975" y="2463777"/>
            <a:ext cx="6489900" cy="6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30799" lvl="0" marL="269999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800"/>
              <a:buFont typeface="Comfortaa"/>
              <a:buChar char="●"/>
            </a:pPr>
            <a:r>
              <a:rPr lang="uk" sz="1200">
                <a:solidFill>
                  <a:srgbClr val="414042"/>
                </a:solidFill>
                <a:latin typeface="Comfortaa"/>
                <a:ea typeface="Comfortaa"/>
                <a:cs typeface="Comfortaa"/>
                <a:sym typeface="Comfortaa"/>
              </a:rPr>
              <a:t>Define your ideal customer profile (age, location, income, behavior).</a:t>
            </a:r>
            <a:endParaRPr sz="1200">
              <a:solidFill>
                <a:srgbClr val="41404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30799" lvl="0" marL="269999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800"/>
              <a:buFont typeface="Comfortaa"/>
              <a:buChar char="●"/>
            </a:pPr>
            <a:r>
              <a:rPr lang="uk" sz="1200">
                <a:solidFill>
                  <a:srgbClr val="414042"/>
                </a:solidFill>
                <a:latin typeface="Comfortaa"/>
                <a:ea typeface="Comfortaa"/>
                <a:cs typeface="Comfortaa"/>
                <a:sym typeface="Comfortaa"/>
              </a:rPr>
              <a:t>Explain your brand positioning—how you want customers to perceive your product/service.</a:t>
            </a:r>
            <a:endParaRPr sz="1200">
              <a:solidFill>
                <a:srgbClr val="414042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16" name="Google Shape;316;p25"/>
          <p:cNvSpPr txBox="1"/>
          <p:nvPr/>
        </p:nvSpPr>
        <p:spPr>
          <a:xfrm>
            <a:off x="529975" y="1912150"/>
            <a:ext cx="6481200" cy="1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>
                <a:solidFill>
                  <a:srgbClr val="414042"/>
                </a:solidFill>
                <a:latin typeface="Comfortaa"/>
                <a:ea typeface="Comfortaa"/>
                <a:cs typeface="Comfortaa"/>
                <a:sym typeface="Comfortaa"/>
              </a:rPr>
              <a:t>6.2.2 Target Audience &amp; Positioning</a:t>
            </a:r>
            <a:endParaRPr b="1">
              <a:solidFill>
                <a:srgbClr val="414042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17" name="Google Shape;317;p25"/>
          <p:cNvSpPr txBox="1"/>
          <p:nvPr/>
        </p:nvSpPr>
        <p:spPr>
          <a:xfrm>
            <a:off x="529975" y="5848625"/>
            <a:ext cx="6481200" cy="1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>
                <a:solidFill>
                  <a:srgbClr val="414042"/>
                </a:solidFill>
                <a:latin typeface="Comfortaa"/>
                <a:ea typeface="Comfortaa"/>
                <a:cs typeface="Comfortaa"/>
                <a:sym typeface="Comfortaa"/>
              </a:rPr>
              <a:t>6.2.3 Marketing Strategies</a:t>
            </a:r>
            <a:endParaRPr b="1">
              <a:solidFill>
                <a:srgbClr val="414042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18" name="Google Shape;318;p25"/>
          <p:cNvSpPr txBox="1"/>
          <p:nvPr/>
        </p:nvSpPr>
        <p:spPr>
          <a:xfrm>
            <a:off x="529975" y="6398351"/>
            <a:ext cx="6489900" cy="90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30799" lvl="0" marL="269999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800"/>
              <a:buFont typeface="Comfortaa"/>
              <a:buChar char="●"/>
            </a:pPr>
            <a:r>
              <a:rPr lang="uk" sz="1200">
                <a:solidFill>
                  <a:srgbClr val="414042"/>
                </a:solidFill>
                <a:latin typeface="Comfortaa"/>
                <a:ea typeface="Comfortaa"/>
                <a:cs typeface="Comfortaa"/>
                <a:sym typeface="Comfortaa"/>
              </a:rPr>
              <a:t>Digital Marketing: SEO, content marketing, social media, email campaigns</a:t>
            </a:r>
            <a:endParaRPr sz="1200">
              <a:solidFill>
                <a:srgbClr val="41404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30799" lvl="0" marL="269999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800"/>
              <a:buFont typeface="Comfortaa"/>
              <a:buChar char="●"/>
            </a:pPr>
            <a:r>
              <a:rPr lang="uk" sz="1200">
                <a:solidFill>
                  <a:srgbClr val="414042"/>
                </a:solidFill>
                <a:latin typeface="Comfortaa"/>
                <a:ea typeface="Comfortaa"/>
                <a:cs typeface="Comfortaa"/>
                <a:sym typeface="Comfortaa"/>
              </a:rPr>
              <a:t>Paid Advertising: Google Ads, Facebook Ads, influencer marketing</a:t>
            </a:r>
            <a:endParaRPr sz="1200">
              <a:solidFill>
                <a:srgbClr val="41404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30799" lvl="0" marL="269999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800"/>
              <a:buFont typeface="Comfortaa"/>
              <a:buChar char="●"/>
            </a:pPr>
            <a:r>
              <a:rPr lang="uk" sz="1200">
                <a:solidFill>
                  <a:srgbClr val="414042"/>
                </a:solidFill>
                <a:latin typeface="Comfortaa"/>
                <a:ea typeface="Comfortaa"/>
                <a:cs typeface="Comfortaa"/>
                <a:sym typeface="Comfortaa"/>
              </a:rPr>
              <a:t>Public Relations: Press releases, partnerships, sponsorships</a:t>
            </a:r>
            <a:endParaRPr sz="1200">
              <a:solidFill>
                <a:srgbClr val="41404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30799" lvl="0" marL="269999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800"/>
              <a:buFont typeface="Comfortaa"/>
              <a:buChar char="●"/>
            </a:pPr>
            <a:r>
              <a:rPr lang="uk" sz="1200">
                <a:solidFill>
                  <a:srgbClr val="414042"/>
                </a:solidFill>
                <a:latin typeface="Comfortaa"/>
                <a:ea typeface="Comfortaa"/>
                <a:cs typeface="Comfortaa"/>
                <a:sym typeface="Comfortaa"/>
              </a:rPr>
              <a:t>Offline Marketing: Networking events, trade shows, flyers</a:t>
            </a:r>
            <a:endParaRPr sz="1200">
              <a:solidFill>
                <a:srgbClr val="414042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" name="Google Shape;323;p26" title="Asset 11@3x.png"/>
          <p:cNvPicPr preferRelativeResize="0"/>
          <p:nvPr/>
        </p:nvPicPr>
        <p:blipFill rotWithShape="1">
          <a:blip r:embed="rId3">
            <a:alphaModFix/>
          </a:blip>
          <a:srcRect b="160" l="-260" r="259" t="-160"/>
          <a:stretch/>
        </p:blipFill>
        <p:spPr>
          <a:xfrm>
            <a:off x="3078994" y="3420000"/>
            <a:ext cx="4481006" cy="7272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4" name="Google Shape;324;p26"/>
          <p:cNvCxnSpPr/>
          <p:nvPr/>
        </p:nvCxnSpPr>
        <p:spPr>
          <a:xfrm>
            <a:off x="535050" y="10249025"/>
            <a:ext cx="5783100" cy="0"/>
          </a:xfrm>
          <a:prstGeom prst="straightConnector1">
            <a:avLst/>
          </a:prstGeom>
          <a:noFill/>
          <a:ln cap="flat" cmpd="sng" w="19050">
            <a:solidFill>
              <a:srgbClr val="231F2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25" name="Google Shape;325;p26"/>
          <p:cNvSpPr txBox="1"/>
          <p:nvPr/>
        </p:nvSpPr>
        <p:spPr>
          <a:xfrm>
            <a:off x="5936146" y="10150581"/>
            <a:ext cx="1085400" cy="1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900">
                <a:solidFill>
                  <a:srgbClr val="414042"/>
                </a:solidFill>
                <a:latin typeface="Comfortaa"/>
                <a:ea typeface="Comfortaa"/>
                <a:cs typeface="Comfortaa"/>
                <a:sym typeface="Comfortaa"/>
              </a:rPr>
              <a:t>Page 14</a:t>
            </a:r>
            <a:endParaRPr b="1" sz="900">
              <a:solidFill>
                <a:srgbClr val="414042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cxnSp>
        <p:nvCxnSpPr>
          <p:cNvPr id="326" name="Google Shape;326;p26"/>
          <p:cNvCxnSpPr/>
          <p:nvPr/>
        </p:nvCxnSpPr>
        <p:spPr>
          <a:xfrm>
            <a:off x="536325" y="5346000"/>
            <a:ext cx="6481200" cy="0"/>
          </a:xfrm>
          <a:prstGeom prst="straightConnector1">
            <a:avLst/>
          </a:prstGeom>
          <a:noFill/>
          <a:ln cap="flat" cmpd="sng" w="19050">
            <a:solidFill>
              <a:srgbClr val="D9DEEE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27" name="Google Shape;327;p26"/>
          <p:cNvSpPr txBox="1"/>
          <p:nvPr/>
        </p:nvSpPr>
        <p:spPr>
          <a:xfrm>
            <a:off x="529975" y="713475"/>
            <a:ext cx="6064800" cy="1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>
                <a:solidFill>
                  <a:srgbClr val="414042"/>
                </a:solidFill>
                <a:latin typeface="Comfortaa"/>
                <a:ea typeface="Comfortaa"/>
                <a:cs typeface="Comfortaa"/>
                <a:sym typeface="Comfortaa"/>
              </a:rPr>
              <a:t>6.3.1 Sales Plan</a:t>
            </a:r>
            <a:endParaRPr b="1">
              <a:solidFill>
                <a:srgbClr val="414042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28" name="Google Shape;328;p26"/>
          <p:cNvSpPr txBox="1"/>
          <p:nvPr/>
        </p:nvSpPr>
        <p:spPr>
          <a:xfrm>
            <a:off x="529975" y="1936465"/>
            <a:ext cx="6489900" cy="4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30799" lvl="0" marL="269999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800"/>
              <a:buFont typeface="Comfortaa"/>
              <a:buChar char="●"/>
            </a:pPr>
            <a:r>
              <a:rPr lang="uk" sz="1200">
                <a:solidFill>
                  <a:srgbClr val="414042"/>
                </a:solidFill>
                <a:latin typeface="Comfortaa"/>
                <a:ea typeface="Comfortaa"/>
                <a:cs typeface="Comfortaa"/>
                <a:sym typeface="Comfortaa"/>
              </a:rPr>
              <a:t>Describe how leads are converted into paying customers.</a:t>
            </a:r>
            <a:endParaRPr sz="1200">
              <a:solidFill>
                <a:srgbClr val="41404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30799" lvl="0" marL="269999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800"/>
              <a:buFont typeface="Comfortaa"/>
              <a:buChar char="●"/>
            </a:pPr>
            <a:r>
              <a:rPr lang="uk" sz="1200">
                <a:solidFill>
                  <a:srgbClr val="414042"/>
                </a:solidFill>
                <a:latin typeface="Comfortaa"/>
                <a:ea typeface="Comfortaa"/>
                <a:cs typeface="Comfortaa"/>
                <a:sym typeface="Comfortaa"/>
              </a:rPr>
              <a:t>Outline key sales channels (e.g., online store, direct sales team, resellers).</a:t>
            </a:r>
            <a:endParaRPr sz="1200">
              <a:solidFill>
                <a:srgbClr val="414042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29" name="Google Shape;329;p26"/>
          <p:cNvSpPr txBox="1"/>
          <p:nvPr/>
        </p:nvSpPr>
        <p:spPr>
          <a:xfrm>
            <a:off x="529975" y="1378750"/>
            <a:ext cx="6481200" cy="1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>
                <a:solidFill>
                  <a:srgbClr val="414042"/>
                </a:solidFill>
                <a:latin typeface="Comfortaa"/>
                <a:ea typeface="Comfortaa"/>
                <a:cs typeface="Comfortaa"/>
                <a:sym typeface="Comfortaa"/>
              </a:rPr>
              <a:t>6.3.2 Sales Process</a:t>
            </a:r>
            <a:endParaRPr b="1">
              <a:solidFill>
                <a:srgbClr val="414042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30" name="Google Shape;330;p26"/>
          <p:cNvSpPr txBox="1"/>
          <p:nvPr/>
        </p:nvSpPr>
        <p:spPr>
          <a:xfrm>
            <a:off x="529975" y="5848625"/>
            <a:ext cx="6481200" cy="1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>
                <a:solidFill>
                  <a:srgbClr val="414042"/>
                </a:solidFill>
                <a:latin typeface="Comfortaa"/>
                <a:ea typeface="Comfortaa"/>
                <a:cs typeface="Comfortaa"/>
                <a:sym typeface="Comfortaa"/>
              </a:rPr>
              <a:t>6.3.3 Pricing &amp; Revenue Model</a:t>
            </a:r>
            <a:endParaRPr b="1">
              <a:solidFill>
                <a:srgbClr val="414042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31" name="Google Shape;331;p26"/>
          <p:cNvSpPr txBox="1"/>
          <p:nvPr/>
        </p:nvSpPr>
        <p:spPr>
          <a:xfrm>
            <a:off x="529975" y="6407472"/>
            <a:ext cx="6489900" cy="4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30799" lvl="0" marL="269999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800"/>
              <a:buFont typeface="Comfortaa"/>
              <a:buChar char="●"/>
            </a:pPr>
            <a:r>
              <a:rPr lang="uk" sz="1200">
                <a:solidFill>
                  <a:srgbClr val="414042"/>
                </a:solidFill>
                <a:latin typeface="Comfortaa"/>
                <a:ea typeface="Comfortaa"/>
                <a:cs typeface="Comfortaa"/>
                <a:sym typeface="Comfortaa"/>
              </a:rPr>
              <a:t>Explain your pricing strategy (subscription, one-time purchase, freemium).</a:t>
            </a:r>
            <a:endParaRPr sz="1200">
              <a:solidFill>
                <a:srgbClr val="41404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30799" lvl="0" marL="269999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800"/>
              <a:buFont typeface="Comfortaa"/>
              <a:buChar char="●"/>
            </a:pPr>
            <a:r>
              <a:rPr lang="uk" sz="1200">
                <a:solidFill>
                  <a:srgbClr val="414042"/>
                </a:solidFill>
                <a:latin typeface="Comfortaa"/>
                <a:ea typeface="Comfortaa"/>
                <a:cs typeface="Comfortaa"/>
                <a:sym typeface="Comfortaa"/>
              </a:rPr>
              <a:t>Highlight any discounts, seasonal promotions, or package deals.</a:t>
            </a:r>
            <a:endParaRPr sz="1200">
              <a:solidFill>
                <a:srgbClr val="414042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6" name="Google Shape;336;p27" title="Asset 11@3x.png"/>
          <p:cNvPicPr preferRelativeResize="0"/>
          <p:nvPr/>
        </p:nvPicPr>
        <p:blipFill rotWithShape="1">
          <a:blip r:embed="rId3">
            <a:alphaModFix/>
          </a:blip>
          <a:srcRect b="160" l="-260" r="259" t="-160"/>
          <a:stretch/>
        </p:blipFill>
        <p:spPr>
          <a:xfrm>
            <a:off x="3078994" y="3420000"/>
            <a:ext cx="4481006" cy="7272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7" name="Google Shape;337;p27"/>
          <p:cNvCxnSpPr/>
          <p:nvPr/>
        </p:nvCxnSpPr>
        <p:spPr>
          <a:xfrm>
            <a:off x="535050" y="10249025"/>
            <a:ext cx="5783100" cy="0"/>
          </a:xfrm>
          <a:prstGeom prst="straightConnector1">
            <a:avLst/>
          </a:prstGeom>
          <a:noFill/>
          <a:ln cap="flat" cmpd="sng" w="19050">
            <a:solidFill>
              <a:srgbClr val="231F2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38" name="Google Shape;338;p27"/>
          <p:cNvSpPr txBox="1"/>
          <p:nvPr/>
        </p:nvSpPr>
        <p:spPr>
          <a:xfrm>
            <a:off x="5936146" y="10150581"/>
            <a:ext cx="1085400" cy="1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900">
                <a:solidFill>
                  <a:srgbClr val="414042"/>
                </a:solidFill>
                <a:latin typeface="Comfortaa"/>
                <a:ea typeface="Comfortaa"/>
                <a:cs typeface="Comfortaa"/>
                <a:sym typeface="Comfortaa"/>
              </a:rPr>
              <a:t>Page 15</a:t>
            </a:r>
            <a:endParaRPr b="1" sz="900">
              <a:solidFill>
                <a:srgbClr val="414042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cxnSp>
        <p:nvCxnSpPr>
          <p:cNvPr id="339" name="Google Shape;339;p27"/>
          <p:cNvCxnSpPr/>
          <p:nvPr/>
        </p:nvCxnSpPr>
        <p:spPr>
          <a:xfrm>
            <a:off x="536325" y="5346000"/>
            <a:ext cx="6481200" cy="0"/>
          </a:xfrm>
          <a:prstGeom prst="straightConnector1">
            <a:avLst/>
          </a:prstGeom>
          <a:noFill/>
          <a:ln cap="flat" cmpd="sng" w="19050">
            <a:solidFill>
              <a:srgbClr val="D9DEEE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40" name="Google Shape;340;p27"/>
          <p:cNvSpPr txBox="1"/>
          <p:nvPr/>
        </p:nvSpPr>
        <p:spPr>
          <a:xfrm>
            <a:off x="529975" y="5848625"/>
            <a:ext cx="6481200" cy="1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>
                <a:solidFill>
                  <a:srgbClr val="414042"/>
                </a:solidFill>
                <a:latin typeface="Comfortaa"/>
                <a:ea typeface="Comfortaa"/>
                <a:cs typeface="Comfortaa"/>
                <a:sym typeface="Comfortaa"/>
              </a:rPr>
              <a:t>6.3.5 Customer Retention &amp; Loyalty</a:t>
            </a:r>
            <a:endParaRPr b="1">
              <a:solidFill>
                <a:srgbClr val="414042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41" name="Google Shape;341;p27"/>
          <p:cNvSpPr txBox="1"/>
          <p:nvPr/>
        </p:nvSpPr>
        <p:spPr>
          <a:xfrm>
            <a:off x="529975" y="6407472"/>
            <a:ext cx="6489900" cy="4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30799" lvl="0" marL="269999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800"/>
              <a:buFont typeface="Comfortaa"/>
              <a:buChar char="●"/>
            </a:pPr>
            <a:r>
              <a:rPr lang="uk" sz="1200">
                <a:solidFill>
                  <a:srgbClr val="414042"/>
                </a:solidFill>
                <a:latin typeface="Comfortaa"/>
                <a:ea typeface="Comfortaa"/>
                <a:cs typeface="Comfortaa"/>
                <a:sym typeface="Comfortaa"/>
              </a:rPr>
              <a:t>Explain how you will keep customers engaged and increase their lifetime value.</a:t>
            </a:r>
            <a:endParaRPr sz="1200">
              <a:solidFill>
                <a:srgbClr val="41404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30799" lvl="0" marL="269999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800"/>
              <a:buFont typeface="Comfortaa"/>
              <a:buChar char="●"/>
            </a:pPr>
            <a:r>
              <a:rPr lang="uk" sz="1200">
                <a:solidFill>
                  <a:srgbClr val="414042"/>
                </a:solidFill>
                <a:latin typeface="Comfortaa"/>
                <a:ea typeface="Comfortaa"/>
                <a:cs typeface="Comfortaa"/>
                <a:sym typeface="Comfortaa"/>
              </a:rPr>
              <a:t>Consider loyalty programs, referral incentives, personalized offers.</a:t>
            </a:r>
            <a:endParaRPr sz="1200">
              <a:solidFill>
                <a:srgbClr val="414042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42" name="Google Shape;342;p27"/>
          <p:cNvSpPr txBox="1"/>
          <p:nvPr/>
        </p:nvSpPr>
        <p:spPr>
          <a:xfrm>
            <a:off x="529975" y="714075"/>
            <a:ext cx="6481200" cy="1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>
                <a:solidFill>
                  <a:srgbClr val="414042"/>
                </a:solidFill>
                <a:latin typeface="Comfortaa"/>
                <a:ea typeface="Comfortaa"/>
                <a:cs typeface="Comfortaa"/>
                <a:sym typeface="Comfortaa"/>
              </a:rPr>
              <a:t>6.3.4 Sales Goals &amp; Metrics</a:t>
            </a:r>
            <a:endParaRPr b="1">
              <a:solidFill>
                <a:srgbClr val="414042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43" name="Google Shape;343;p27"/>
          <p:cNvSpPr txBox="1"/>
          <p:nvPr/>
        </p:nvSpPr>
        <p:spPr>
          <a:xfrm>
            <a:off x="529975" y="1272922"/>
            <a:ext cx="6489900" cy="6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30799" lvl="0" marL="269999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800"/>
              <a:buFont typeface="Comfortaa"/>
              <a:buChar char="●"/>
            </a:pPr>
            <a:r>
              <a:rPr lang="uk" sz="1200">
                <a:solidFill>
                  <a:srgbClr val="414042"/>
                </a:solidFill>
                <a:latin typeface="Comfortaa"/>
                <a:ea typeface="Comfortaa"/>
                <a:cs typeface="Comfortaa"/>
                <a:sym typeface="Comfortaa"/>
              </a:rPr>
              <a:t>Set clear revenue goals (e.g., $500K in the first year).</a:t>
            </a:r>
            <a:endParaRPr sz="1200">
              <a:solidFill>
                <a:srgbClr val="41404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30799" lvl="0" marL="269999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800"/>
              <a:buFont typeface="Comfortaa"/>
              <a:buChar char="●"/>
            </a:pPr>
            <a:r>
              <a:rPr lang="uk" sz="1200">
                <a:solidFill>
                  <a:srgbClr val="414042"/>
                </a:solidFill>
                <a:latin typeface="Comfortaa"/>
                <a:ea typeface="Comfortaa"/>
                <a:cs typeface="Comfortaa"/>
                <a:sym typeface="Comfortaa"/>
              </a:rPr>
              <a:t>Define key performance indicators (KPIs) such as conversion rates, customer acquisition cost, and retention rates.</a:t>
            </a:r>
            <a:endParaRPr sz="1200">
              <a:solidFill>
                <a:srgbClr val="414042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" name="Google Shape;348;p28" title="Asset 11@3x.png"/>
          <p:cNvPicPr preferRelativeResize="0"/>
          <p:nvPr/>
        </p:nvPicPr>
        <p:blipFill rotWithShape="1">
          <a:blip r:embed="rId3">
            <a:alphaModFix/>
          </a:blip>
          <a:srcRect b="160" l="-260" r="259" t="-160"/>
          <a:stretch/>
        </p:blipFill>
        <p:spPr>
          <a:xfrm>
            <a:off x="3078994" y="3420000"/>
            <a:ext cx="4481006" cy="7272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9" name="Google Shape;349;p28"/>
          <p:cNvCxnSpPr/>
          <p:nvPr/>
        </p:nvCxnSpPr>
        <p:spPr>
          <a:xfrm>
            <a:off x="535050" y="10249025"/>
            <a:ext cx="5783100" cy="0"/>
          </a:xfrm>
          <a:prstGeom prst="straightConnector1">
            <a:avLst/>
          </a:prstGeom>
          <a:noFill/>
          <a:ln cap="flat" cmpd="sng" w="19050">
            <a:solidFill>
              <a:srgbClr val="231F2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50" name="Google Shape;350;p28"/>
          <p:cNvSpPr txBox="1"/>
          <p:nvPr/>
        </p:nvSpPr>
        <p:spPr>
          <a:xfrm>
            <a:off x="5936146" y="10150581"/>
            <a:ext cx="1085400" cy="1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900">
                <a:solidFill>
                  <a:srgbClr val="414042"/>
                </a:solidFill>
                <a:latin typeface="Comfortaa"/>
                <a:ea typeface="Comfortaa"/>
                <a:cs typeface="Comfortaa"/>
                <a:sym typeface="Comfortaa"/>
              </a:rPr>
              <a:t>Page 16</a:t>
            </a:r>
            <a:endParaRPr b="1" sz="900">
              <a:solidFill>
                <a:srgbClr val="414042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cxnSp>
        <p:nvCxnSpPr>
          <p:cNvPr id="351" name="Google Shape;351;p28"/>
          <p:cNvCxnSpPr/>
          <p:nvPr/>
        </p:nvCxnSpPr>
        <p:spPr>
          <a:xfrm>
            <a:off x="536325" y="5346000"/>
            <a:ext cx="6481200" cy="0"/>
          </a:xfrm>
          <a:prstGeom prst="straightConnector1">
            <a:avLst/>
          </a:prstGeom>
          <a:noFill/>
          <a:ln cap="flat" cmpd="sng" w="19050">
            <a:solidFill>
              <a:srgbClr val="D9DEEE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52" name="Google Shape;352;p28"/>
          <p:cNvSpPr txBox="1"/>
          <p:nvPr/>
        </p:nvSpPr>
        <p:spPr>
          <a:xfrm>
            <a:off x="529975" y="5848625"/>
            <a:ext cx="6481200" cy="1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>
                <a:solidFill>
                  <a:srgbClr val="414042"/>
                </a:solidFill>
                <a:latin typeface="Comfortaa"/>
                <a:ea typeface="Comfortaa"/>
                <a:cs typeface="Comfortaa"/>
                <a:sym typeface="Comfortaa"/>
              </a:rPr>
              <a:t>6.4.2 Facilities &amp; Infrastructure</a:t>
            </a:r>
            <a:endParaRPr b="1">
              <a:solidFill>
                <a:srgbClr val="414042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53" name="Google Shape;353;p28"/>
          <p:cNvSpPr txBox="1"/>
          <p:nvPr/>
        </p:nvSpPr>
        <p:spPr>
          <a:xfrm>
            <a:off x="529975" y="6418178"/>
            <a:ext cx="64899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30799" lvl="0" marL="269999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800"/>
              <a:buFont typeface="Comfortaa"/>
              <a:buChar char="●"/>
            </a:pPr>
            <a:r>
              <a:rPr lang="uk" sz="1200">
                <a:solidFill>
                  <a:srgbClr val="414042"/>
                </a:solidFill>
                <a:latin typeface="Comfortaa"/>
                <a:ea typeface="Comfortaa"/>
                <a:cs typeface="Comfortaa"/>
                <a:sym typeface="Comfortaa"/>
              </a:rPr>
              <a:t>Describe the key facilities your business needs to operate efficiently </a:t>
            </a:r>
            <a:endParaRPr sz="1200">
              <a:solidFill>
                <a:srgbClr val="41404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269999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200">
                <a:solidFill>
                  <a:srgbClr val="414042"/>
                </a:solidFill>
                <a:latin typeface="Comfortaa"/>
                <a:ea typeface="Comfortaa"/>
                <a:cs typeface="Comfortaa"/>
                <a:sym typeface="Comfortaa"/>
              </a:rPr>
              <a:t>(e.g., offices, manufacturing plants, co-working spaces).</a:t>
            </a:r>
            <a:endParaRPr sz="1200">
              <a:solidFill>
                <a:srgbClr val="41404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30799" lvl="0" marL="269999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800"/>
              <a:buFont typeface="Comfortaa"/>
              <a:buChar char="●"/>
            </a:pPr>
            <a:r>
              <a:rPr lang="uk" sz="1200">
                <a:solidFill>
                  <a:srgbClr val="414042"/>
                </a:solidFill>
                <a:latin typeface="Comfortaa"/>
                <a:ea typeface="Comfortaa"/>
                <a:cs typeface="Comfortaa"/>
                <a:sym typeface="Comfortaa"/>
              </a:rPr>
              <a:t>Mention any specialized equipment, production units, or technology </a:t>
            </a:r>
            <a:endParaRPr sz="1200">
              <a:solidFill>
                <a:srgbClr val="41404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269999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200">
                <a:solidFill>
                  <a:srgbClr val="414042"/>
                </a:solidFill>
                <a:latin typeface="Comfortaa"/>
                <a:ea typeface="Comfortaa"/>
                <a:cs typeface="Comfortaa"/>
                <a:sym typeface="Comfortaa"/>
              </a:rPr>
              <a:t>infrastructure required.</a:t>
            </a:r>
            <a:endParaRPr sz="1200">
              <a:solidFill>
                <a:srgbClr val="41404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30799" lvl="0" marL="269999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800"/>
              <a:buFont typeface="Comfortaa"/>
              <a:buChar char="●"/>
            </a:pPr>
            <a:r>
              <a:rPr lang="uk" sz="1200">
                <a:solidFill>
                  <a:srgbClr val="414042"/>
                </a:solidFill>
                <a:latin typeface="Comfortaa"/>
                <a:ea typeface="Comfortaa"/>
                <a:cs typeface="Comfortaa"/>
                <a:sym typeface="Comfortaa"/>
              </a:rPr>
              <a:t>If applicable, explain how the facility supports business growth (e.g., scalability, logistics, cost-efficiency).</a:t>
            </a:r>
            <a:endParaRPr sz="1200">
              <a:solidFill>
                <a:srgbClr val="414042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54" name="Google Shape;354;p28"/>
          <p:cNvSpPr txBox="1"/>
          <p:nvPr/>
        </p:nvSpPr>
        <p:spPr>
          <a:xfrm>
            <a:off x="529975" y="703777"/>
            <a:ext cx="3693600" cy="2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800">
                <a:solidFill>
                  <a:srgbClr val="414042"/>
                </a:solidFill>
                <a:latin typeface="Comfortaa"/>
                <a:ea typeface="Comfortaa"/>
                <a:cs typeface="Comfortaa"/>
                <a:sym typeface="Comfortaa"/>
              </a:rPr>
              <a:t>6.4 Operations</a:t>
            </a:r>
            <a:endParaRPr b="1" sz="1800">
              <a:solidFill>
                <a:srgbClr val="414042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55" name="Google Shape;355;p28"/>
          <p:cNvSpPr txBox="1"/>
          <p:nvPr/>
        </p:nvSpPr>
        <p:spPr>
          <a:xfrm>
            <a:off x="529975" y="1278425"/>
            <a:ext cx="6481200" cy="1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>
                <a:solidFill>
                  <a:srgbClr val="414042"/>
                </a:solidFill>
                <a:latin typeface="Comfortaa"/>
                <a:ea typeface="Comfortaa"/>
                <a:cs typeface="Comfortaa"/>
                <a:sym typeface="Comfortaa"/>
              </a:rPr>
              <a:t>6.4.1 Business Location(s)</a:t>
            </a:r>
            <a:endParaRPr b="1">
              <a:solidFill>
                <a:srgbClr val="414042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56" name="Google Shape;356;p28"/>
          <p:cNvSpPr txBox="1"/>
          <p:nvPr/>
        </p:nvSpPr>
        <p:spPr>
          <a:xfrm>
            <a:off x="529975" y="1879458"/>
            <a:ext cx="6489900" cy="114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30799" lvl="0" marL="269999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800"/>
              <a:buFont typeface="Comfortaa"/>
              <a:buChar char="●"/>
            </a:pPr>
            <a:r>
              <a:rPr lang="uk" sz="1200">
                <a:solidFill>
                  <a:srgbClr val="414042"/>
                </a:solidFill>
                <a:latin typeface="Comfortaa"/>
                <a:ea typeface="Comfortaa"/>
                <a:cs typeface="Comfortaa"/>
                <a:sym typeface="Comfortaa"/>
              </a:rPr>
              <a:t>Specify the primary location of your business (headquarters, office, retail store, warehouse, etc.).</a:t>
            </a:r>
            <a:endParaRPr sz="1200">
              <a:solidFill>
                <a:srgbClr val="41404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30799" lvl="0" marL="269999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800"/>
              <a:buFont typeface="Comfortaa"/>
              <a:buChar char="●"/>
            </a:pPr>
            <a:r>
              <a:rPr lang="uk" sz="1200">
                <a:solidFill>
                  <a:srgbClr val="414042"/>
                </a:solidFill>
                <a:latin typeface="Comfortaa"/>
                <a:ea typeface="Comfortaa"/>
                <a:cs typeface="Comfortaa"/>
                <a:sym typeface="Comfortaa"/>
              </a:rPr>
              <a:t>Include details such as address, size, ownership status (leased/owned), and why this location was chosen.</a:t>
            </a:r>
            <a:endParaRPr sz="1200">
              <a:solidFill>
                <a:srgbClr val="41404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30799" lvl="0" marL="269999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800"/>
              <a:buFont typeface="Comfortaa"/>
              <a:buChar char="●"/>
            </a:pPr>
            <a:r>
              <a:rPr lang="uk" sz="1200">
                <a:solidFill>
                  <a:srgbClr val="414042"/>
                </a:solidFill>
                <a:latin typeface="Comfortaa"/>
                <a:ea typeface="Comfortaa"/>
                <a:cs typeface="Comfortaa"/>
                <a:sym typeface="Comfortaa"/>
              </a:rPr>
              <a:t>If your business operates remotely or online, explain how it is structured.</a:t>
            </a:r>
            <a:endParaRPr sz="1200">
              <a:solidFill>
                <a:srgbClr val="414042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1" name="Google Shape;361;p29" title="Asset 11@3x.png"/>
          <p:cNvPicPr preferRelativeResize="0"/>
          <p:nvPr/>
        </p:nvPicPr>
        <p:blipFill rotWithShape="1">
          <a:blip r:embed="rId3">
            <a:alphaModFix/>
          </a:blip>
          <a:srcRect b="160" l="-260" r="259" t="-160"/>
          <a:stretch/>
        </p:blipFill>
        <p:spPr>
          <a:xfrm>
            <a:off x="3078994" y="3420000"/>
            <a:ext cx="4481006" cy="7272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62" name="Google Shape;362;p29"/>
          <p:cNvCxnSpPr/>
          <p:nvPr/>
        </p:nvCxnSpPr>
        <p:spPr>
          <a:xfrm>
            <a:off x="535050" y="10249025"/>
            <a:ext cx="5783100" cy="0"/>
          </a:xfrm>
          <a:prstGeom prst="straightConnector1">
            <a:avLst/>
          </a:prstGeom>
          <a:noFill/>
          <a:ln cap="flat" cmpd="sng" w="19050">
            <a:solidFill>
              <a:srgbClr val="231F2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63" name="Google Shape;363;p29"/>
          <p:cNvSpPr txBox="1"/>
          <p:nvPr/>
        </p:nvSpPr>
        <p:spPr>
          <a:xfrm>
            <a:off x="5936146" y="10150581"/>
            <a:ext cx="1085400" cy="1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900">
                <a:solidFill>
                  <a:srgbClr val="414042"/>
                </a:solidFill>
                <a:latin typeface="Comfortaa"/>
                <a:ea typeface="Comfortaa"/>
                <a:cs typeface="Comfortaa"/>
                <a:sym typeface="Comfortaa"/>
              </a:rPr>
              <a:t>Page 17</a:t>
            </a:r>
            <a:endParaRPr b="1" sz="900">
              <a:solidFill>
                <a:srgbClr val="414042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cxnSp>
        <p:nvCxnSpPr>
          <p:cNvPr id="364" name="Google Shape;364;p29"/>
          <p:cNvCxnSpPr/>
          <p:nvPr/>
        </p:nvCxnSpPr>
        <p:spPr>
          <a:xfrm>
            <a:off x="536325" y="5346000"/>
            <a:ext cx="6481200" cy="0"/>
          </a:xfrm>
          <a:prstGeom prst="straightConnector1">
            <a:avLst/>
          </a:prstGeom>
          <a:noFill/>
          <a:ln cap="flat" cmpd="sng" w="19050">
            <a:solidFill>
              <a:srgbClr val="D9DEEE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65" name="Google Shape;365;p29"/>
          <p:cNvSpPr txBox="1"/>
          <p:nvPr/>
        </p:nvSpPr>
        <p:spPr>
          <a:xfrm>
            <a:off x="529975" y="714075"/>
            <a:ext cx="6481200" cy="1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>
                <a:solidFill>
                  <a:srgbClr val="414042"/>
                </a:solidFill>
                <a:latin typeface="Comfortaa"/>
                <a:ea typeface="Comfortaa"/>
                <a:cs typeface="Comfortaa"/>
                <a:sym typeface="Comfortaa"/>
              </a:rPr>
              <a:t>6.4.3 Future Expansion Plans (if applicable)</a:t>
            </a:r>
            <a:endParaRPr b="1">
              <a:solidFill>
                <a:srgbClr val="414042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66" name="Google Shape;366;p29"/>
          <p:cNvSpPr txBox="1"/>
          <p:nvPr/>
        </p:nvSpPr>
        <p:spPr>
          <a:xfrm>
            <a:off x="529975" y="1272922"/>
            <a:ext cx="6489900" cy="4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30799" lvl="0" marL="269999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800"/>
              <a:buFont typeface="Comfortaa"/>
              <a:buChar char="●"/>
            </a:pPr>
            <a:r>
              <a:rPr lang="uk" sz="1200">
                <a:solidFill>
                  <a:srgbClr val="414042"/>
                </a:solidFill>
                <a:latin typeface="Comfortaa"/>
                <a:ea typeface="Comfortaa"/>
                <a:cs typeface="Comfortaa"/>
                <a:sym typeface="Comfortaa"/>
              </a:rPr>
              <a:t>Outline any planned expansions, new locations, or facility upgrades.</a:t>
            </a:r>
            <a:endParaRPr sz="1200">
              <a:solidFill>
                <a:srgbClr val="41404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30799" lvl="0" marL="269999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800"/>
              <a:buFont typeface="Comfortaa"/>
              <a:buChar char="●"/>
            </a:pPr>
            <a:r>
              <a:rPr lang="uk" sz="1200">
                <a:solidFill>
                  <a:srgbClr val="414042"/>
                </a:solidFill>
                <a:latin typeface="Comfortaa"/>
                <a:ea typeface="Comfortaa"/>
                <a:cs typeface="Comfortaa"/>
                <a:sym typeface="Comfortaa"/>
              </a:rPr>
              <a:t>Mention timelines and investment requirements for these expansions.</a:t>
            </a:r>
            <a:endParaRPr sz="1200">
              <a:solidFill>
                <a:srgbClr val="414042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67" name="Google Shape;367;p29"/>
          <p:cNvSpPr txBox="1"/>
          <p:nvPr/>
        </p:nvSpPr>
        <p:spPr>
          <a:xfrm>
            <a:off x="529975" y="5855450"/>
            <a:ext cx="6489900" cy="2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800">
                <a:solidFill>
                  <a:srgbClr val="414042"/>
                </a:solidFill>
                <a:latin typeface="Comfortaa"/>
                <a:ea typeface="Comfortaa"/>
                <a:cs typeface="Comfortaa"/>
                <a:sym typeface="Comfortaa"/>
              </a:rPr>
              <a:t>6.5 Technology Used to Operate Business</a:t>
            </a:r>
            <a:endParaRPr b="1" sz="1800">
              <a:solidFill>
                <a:srgbClr val="414042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68" name="Google Shape;368;p29"/>
          <p:cNvSpPr txBox="1"/>
          <p:nvPr/>
        </p:nvSpPr>
        <p:spPr>
          <a:xfrm>
            <a:off x="529975" y="6430100"/>
            <a:ext cx="6481200" cy="1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>
                <a:solidFill>
                  <a:srgbClr val="414042"/>
                </a:solidFill>
                <a:latin typeface="Comfortaa"/>
                <a:ea typeface="Comfortaa"/>
                <a:cs typeface="Comfortaa"/>
                <a:sym typeface="Comfortaa"/>
              </a:rPr>
              <a:t>6.5.1 Core Technology &amp; Infrastructure</a:t>
            </a:r>
            <a:endParaRPr b="1">
              <a:solidFill>
                <a:srgbClr val="414042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69" name="Google Shape;369;p29"/>
          <p:cNvSpPr txBox="1"/>
          <p:nvPr/>
        </p:nvSpPr>
        <p:spPr>
          <a:xfrm>
            <a:off x="529975" y="7031133"/>
            <a:ext cx="6489900" cy="90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30799" lvl="0" marL="269999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800"/>
              <a:buFont typeface="Comfortaa"/>
              <a:buChar char="●"/>
            </a:pPr>
            <a:r>
              <a:rPr lang="uk" sz="1200">
                <a:solidFill>
                  <a:srgbClr val="414042"/>
                </a:solidFill>
                <a:latin typeface="Comfortaa"/>
                <a:ea typeface="Comfortaa"/>
                <a:cs typeface="Comfortaa"/>
                <a:sym typeface="Comfortaa"/>
              </a:rPr>
              <a:t>Describe the main technology that powers your business operations.</a:t>
            </a:r>
            <a:endParaRPr sz="1200">
              <a:solidFill>
                <a:srgbClr val="41404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30799" lvl="0" marL="269999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800"/>
              <a:buFont typeface="Comfortaa"/>
              <a:buChar char="●"/>
            </a:pPr>
            <a:r>
              <a:rPr lang="uk" sz="1200">
                <a:solidFill>
                  <a:srgbClr val="414042"/>
                </a:solidFill>
                <a:latin typeface="Comfortaa"/>
                <a:ea typeface="Comfortaa"/>
                <a:cs typeface="Comfortaa"/>
                <a:sym typeface="Comfortaa"/>
              </a:rPr>
              <a:t>Highlight any proprietary software, cloud solutions, or automation tools.</a:t>
            </a:r>
            <a:endParaRPr sz="1200">
              <a:solidFill>
                <a:srgbClr val="41404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30799" lvl="0" marL="269999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800"/>
              <a:buFont typeface="Comfortaa"/>
              <a:buChar char="●"/>
            </a:pPr>
            <a:r>
              <a:rPr lang="uk" sz="1200">
                <a:solidFill>
                  <a:srgbClr val="414042"/>
                </a:solidFill>
                <a:latin typeface="Comfortaa"/>
                <a:ea typeface="Comfortaa"/>
                <a:cs typeface="Comfortaa"/>
                <a:sym typeface="Comfortaa"/>
              </a:rPr>
              <a:t>Explain how these technologies improve efficiency, scalability, and cost-effectiveness.</a:t>
            </a:r>
            <a:endParaRPr sz="1200">
              <a:solidFill>
                <a:srgbClr val="414042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4" name="Google Shape;374;p30" title="Asset 11@3x.png"/>
          <p:cNvPicPr preferRelativeResize="0"/>
          <p:nvPr/>
        </p:nvPicPr>
        <p:blipFill rotWithShape="1">
          <a:blip r:embed="rId3">
            <a:alphaModFix/>
          </a:blip>
          <a:srcRect b="160" l="-260" r="259" t="-160"/>
          <a:stretch/>
        </p:blipFill>
        <p:spPr>
          <a:xfrm>
            <a:off x="3078994" y="3420000"/>
            <a:ext cx="4481006" cy="7272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75" name="Google Shape;375;p30"/>
          <p:cNvCxnSpPr/>
          <p:nvPr/>
        </p:nvCxnSpPr>
        <p:spPr>
          <a:xfrm>
            <a:off x="535050" y="10249025"/>
            <a:ext cx="5783100" cy="0"/>
          </a:xfrm>
          <a:prstGeom prst="straightConnector1">
            <a:avLst/>
          </a:prstGeom>
          <a:noFill/>
          <a:ln cap="flat" cmpd="sng" w="19050">
            <a:solidFill>
              <a:srgbClr val="231F2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76" name="Google Shape;376;p30"/>
          <p:cNvSpPr txBox="1"/>
          <p:nvPr/>
        </p:nvSpPr>
        <p:spPr>
          <a:xfrm>
            <a:off x="5936146" y="10150581"/>
            <a:ext cx="1085400" cy="1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900">
                <a:solidFill>
                  <a:srgbClr val="414042"/>
                </a:solidFill>
                <a:latin typeface="Comfortaa"/>
                <a:ea typeface="Comfortaa"/>
                <a:cs typeface="Comfortaa"/>
                <a:sym typeface="Comfortaa"/>
              </a:rPr>
              <a:t>Page 18</a:t>
            </a:r>
            <a:endParaRPr b="1" sz="900">
              <a:solidFill>
                <a:srgbClr val="414042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cxnSp>
        <p:nvCxnSpPr>
          <p:cNvPr id="377" name="Google Shape;377;p30"/>
          <p:cNvCxnSpPr/>
          <p:nvPr/>
        </p:nvCxnSpPr>
        <p:spPr>
          <a:xfrm>
            <a:off x="536325" y="5346000"/>
            <a:ext cx="6481200" cy="0"/>
          </a:xfrm>
          <a:prstGeom prst="straightConnector1">
            <a:avLst/>
          </a:prstGeom>
          <a:noFill/>
          <a:ln cap="flat" cmpd="sng" w="19050">
            <a:solidFill>
              <a:srgbClr val="D9DEEE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78" name="Google Shape;378;p30"/>
          <p:cNvSpPr txBox="1"/>
          <p:nvPr/>
        </p:nvSpPr>
        <p:spPr>
          <a:xfrm>
            <a:off x="529975" y="5848625"/>
            <a:ext cx="6481200" cy="1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>
                <a:solidFill>
                  <a:srgbClr val="414042"/>
                </a:solidFill>
                <a:latin typeface="Comfortaa"/>
                <a:ea typeface="Comfortaa"/>
                <a:cs typeface="Comfortaa"/>
                <a:sym typeface="Comfortaa"/>
              </a:rPr>
              <a:t>6.5.3 Cybersecurity &amp; Data Protection</a:t>
            </a:r>
            <a:endParaRPr b="1">
              <a:solidFill>
                <a:srgbClr val="414042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79" name="Google Shape;379;p30"/>
          <p:cNvSpPr txBox="1"/>
          <p:nvPr/>
        </p:nvSpPr>
        <p:spPr>
          <a:xfrm>
            <a:off x="529975" y="6407472"/>
            <a:ext cx="6489900" cy="90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30799" lvl="0" marL="269999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800"/>
              <a:buFont typeface="Comfortaa"/>
              <a:buChar char="●"/>
            </a:pPr>
            <a:r>
              <a:rPr lang="uk" sz="1200">
                <a:solidFill>
                  <a:srgbClr val="414042"/>
                </a:solidFill>
                <a:latin typeface="Comfortaa"/>
                <a:ea typeface="Comfortaa"/>
                <a:cs typeface="Comfortaa"/>
                <a:sym typeface="Comfortaa"/>
              </a:rPr>
              <a:t>Explain how your business secures customer data and protects against cyber threats.</a:t>
            </a:r>
            <a:endParaRPr sz="1200">
              <a:solidFill>
                <a:srgbClr val="41404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30799" lvl="0" marL="269999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800"/>
              <a:buFont typeface="Comfortaa"/>
              <a:buChar char="●"/>
            </a:pPr>
            <a:r>
              <a:rPr lang="uk" sz="1200">
                <a:solidFill>
                  <a:srgbClr val="414042"/>
                </a:solidFill>
                <a:latin typeface="Comfortaa"/>
                <a:ea typeface="Comfortaa"/>
                <a:cs typeface="Comfortaa"/>
                <a:sym typeface="Comfortaa"/>
              </a:rPr>
              <a:t>Mention encryption methods, compliance standards (GDPR, CCPA), and backup systems.</a:t>
            </a:r>
            <a:endParaRPr sz="1200">
              <a:solidFill>
                <a:srgbClr val="414042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80" name="Google Shape;380;p30"/>
          <p:cNvSpPr txBox="1"/>
          <p:nvPr/>
        </p:nvSpPr>
        <p:spPr>
          <a:xfrm>
            <a:off x="529975" y="714075"/>
            <a:ext cx="6481200" cy="1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>
                <a:solidFill>
                  <a:srgbClr val="414042"/>
                </a:solidFill>
                <a:latin typeface="Comfortaa"/>
                <a:ea typeface="Comfortaa"/>
                <a:cs typeface="Comfortaa"/>
                <a:sym typeface="Comfortaa"/>
              </a:rPr>
              <a:t>6.5.2 Software &amp; Tools</a:t>
            </a:r>
            <a:endParaRPr b="1">
              <a:solidFill>
                <a:srgbClr val="414042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81" name="Google Shape;381;p30"/>
          <p:cNvSpPr txBox="1"/>
          <p:nvPr/>
        </p:nvSpPr>
        <p:spPr>
          <a:xfrm>
            <a:off x="529975" y="1272922"/>
            <a:ext cx="6489900" cy="162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30799" lvl="0" marL="269999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800"/>
              <a:buFont typeface="Comfortaa"/>
              <a:buChar char="●"/>
            </a:pPr>
            <a:r>
              <a:rPr lang="uk" sz="1200">
                <a:solidFill>
                  <a:srgbClr val="414042"/>
                </a:solidFill>
                <a:latin typeface="Comfortaa"/>
                <a:ea typeface="Comfortaa"/>
                <a:cs typeface="Comfortaa"/>
                <a:sym typeface="Comfortaa"/>
              </a:rPr>
              <a:t>List the key software solutions used for daily operations.</a:t>
            </a:r>
            <a:endParaRPr sz="1200">
              <a:solidFill>
                <a:srgbClr val="41404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30799" lvl="0" marL="269999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800"/>
              <a:buFont typeface="Comfortaa"/>
              <a:buChar char="●"/>
            </a:pPr>
            <a:r>
              <a:rPr lang="uk" sz="1200">
                <a:solidFill>
                  <a:srgbClr val="414042"/>
                </a:solidFill>
                <a:latin typeface="Comfortaa"/>
                <a:ea typeface="Comfortaa"/>
                <a:cs typeface="Comfortaa"/>
                <a:sym typeface="Comfortaa"/>
              </a:rPr>
              <a:t>Categorize them by function:</a:t>
            </a:r>
            <a:endParaRPr sz="1200">
              <a:solidFill>
                <a:srgbClr val="41404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1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800"/>
              <a:buFont typeface="Comfortaa"/>
              <a:buChar char="○"/>
            </a:pPr>
            <a:r>
              <a:rPr lang="uk" sz="1200">
                <a:solidFill>
                  <a:srgbClr val="414042"/>
                </a:solidFill>
                <a:latin typeface="Comfortaa"/>
                <a:ea typeface="Comfortaa"/>
                <a:cs typeface="Comfortaa"/>
                <a:sym typeface="Comfortaa"/>
              </a:rPr>
              <a:t>Customer Relationship Management (CRM): HubSpot, Salesforce</a:t>
            </a:r>
            <a:endParaRPr sz="1200">
              <a:solidFill>
                <a:srgbClr val="41404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1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800"/>
              <a:buFont typeface="Comfortaa"/>
              <a:buChar char="○"/>
            </a:pPr>
            <a:r>
              <a:rPr lang="uk" sz="1200">
                <a:solidFill>
                  <a:srgbClr val="414042"/>
                </a:solidFill>
                <a:latin typeface="Comfortaa"/>
                <a:ea typeface="Comfortaa"/>
                <a:cs typeface="Comfortaa"/>
                <a:sym typeface="Comfortaa"/>
              </a:rPr>
              <a:t>Accounting &amp; Finance: QuickBooks, Xero</a:t>
            </a:r>
            <a:endParaRPr sz="1200">
              <a:solidFill>
                <a:srgbClr val="41404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1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800"/>
              <a:buFont typeface="Comfortaa"/>
              <a:buChar char="○"/>
            </a:pPr>
            <a:r>
              <a:rPr lang="uk" sz="1200">
                <a:solidFill>
                  <a:srgbClr val="414042"/>
                </a:solidFill>
                <a:latin typeface="Comfortaa"/>
                <a:ea typeface="Comfortaa"/>
                <a:cs typeface="Comfortaa"/>
                <a:sym typeface="Comfortaa"/>
              </a:rPr>
              <a:t>Project Management: Trello, Asana</a:t>
            </a:r>
            <a:endParaRPr sz="1200">
              <a:solidFill>
                <a:srgbClr val="41404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1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800"/>
              <a:buFont typeface="Comfortaa"/>
              <a:buChar char="○"/>
            </a:pPr>
            <a:r>
              <a:rPr lang="uk" sz="1200">
                <a:solidFill>
                  <a:srgbClr val="414042"/>
                </a:solidFill>
                <a:latin typeface="Comfortaa"/>
                <a:ea typeface="Comfortaa"/>
                <a:cs typeface="Comfortaa"/>
                <a:sym typeface="Comfortaa"/>
              </a:rPr>
              <a:t>Marketing &amp; Analytics: Google Analytics, Mailchimp</a:t>
            </a:r>
            <a:endParaRPr sz="1200">
              <a:solidFill>
                <a:srgbClr val="41404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1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800"/>
              <a:buFont typeface="Comfortaa"/>
              <a:buChar char="○"/>
            </a:pPr>
            <a:r>
              <a:rPr lang="uk" sz="1200">
                <a:solidFill>
                  <a:srgbClr val="414042"/>
                </a:solidFill>
                <a:latin typeface="Comfortaa"/>
                <a:ea typeface="Comfortaa"/>
                <a:cs typeface="Comfortaa"/>
                <a:sym typeface="Comfortaa"/>
              </a:rPr>
              <a:t>E-commerce &amp; Payment Processing: Shopify, Stripe, PayPal</a:t>
            </a:r>
            <a:endParaRPr sz="1200">
              <a:solidFill>
                <a:srgbClr val="414042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6" name="Google Shape;386;p31" title="Asset 11@3x.png"/>
          <p:cNvPicPr preferRelativeResize="0"/>
          <p:nvPr/>
        </p:nvPicPr>
        <p:blipFill rotWithShape="1">
          <a:blip r:embed="rId3">
            <a:alphaModFix/>
          </a:blip>
          <a:srcRect b="160" l="-260" r="259" t="-160"/>
          <a:stretch/>
        </p:blipFill>
        <p:spPr>
          <a:xfrm>
            <a:off x="3078994" y="3420000"/>
            <a:ext cx="4481006" cy="7272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87" name="Google Shape;387;p31"/>
          <p:cNvCxnSpPr/>
          <p:nvPr/>
        </p:nvCxnSpPr>
        <p:spPr>
          <a:xfrm>
            <a:off x="535050" y="10249025"/>
            <a:ext cx="5783100" cy="0"/>
          </a:xfrm>
          <a:prstGeom prst="straightConnector1">
            <a:avLst/>
          </a:prstGeom>
          <a:noFill/>
          <a:ln cap="flat" cmpd="sng" w="19050">
            <a:solidFill>
              <a:srgbClr val="231F2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88" name="Google Shape;388;p31"/>
          <p:cNvSpPr txBox="1"/>
          <p:nvPr/>
        </p:nvSpPr>
        <p:spPr>
          <a:xfrm>
            <a:off x="5936146" y="10150581"/>
            <a:ext cx="1085400" cy="1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900">
                <a:solidFill>
                  <a:srgbClr val="414042"/>
                </a:solidFill>
                <a:latin typeface="Comfortaa"/>
                <a:ea typeface="Comfortaa"/>
                <a:cs typeface="Comfortaa"/>
                <a:sym typeface="Comfortaa"/>
              </a:rPr>
              <a:t>Page 19</a:t>
            </a:r>
            <a:endParaRPr b="1" sz="900">
              <a:solidFill>
                <a:srgbClr val="414042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cxnSp>
        <p:nvCxnSpPr>
          <p:cNvPr id="389" name="Google Shape;389;p31"/>
          <p:cNvCxnSpPr/>
          <p:nvPr/>
        </p:nvCxnSpPr>
        <p:spPr>
          <a:xfrm>
            <a:off x="536325" y="5346000"/>
            <a:ext cx="6481200" cy="0"/>
          </a:xfrm>
          <a:prstGeom prst="straightConnector1">
            <a:avLst/>
          </a:prstGeom>
          <a:noFill/>
          <a:ln cap="flat" cmpd="sng" w="19050">
            <a:solidFill>
              <a:srgbClr val="D9DEEE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90" name="Google Shape;390;p31"/>
          <p:cNvSpPr txBox="1"/>
          <p:nvPr/>
        </p:nvSpPr>
        <p:spPr>
          <a:xfrm>
            <a:off x="529975" y="5848625"/>
            <a:ext cx="6481200" cy="1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>
                <a:solidFill>
                  <a:srgbClr val="414042"/>
                </a:solidFill>
                <a:latin typeface="Comfortaa"/>
                <a:ea typeface="Comfortaa"/>
                <a:cs typeface="Comfortaa"/>
                <a:sym typeface="Comfortaa"/>
              </a:rPr>
              <a:t>6.6.2 Cost &amp; Procurement Plan</a:t>
            </a:r>
            <a:endParaRPr b="1">
              <a:solidFill>
                <a:srgbClr val="414042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91" name="Google Shape;391;p31"/>
          <p:cNvSpPr txBox="1"/>
          <p:nvPr/>
        </p:nvSpPr>
        <p:spPr>
          <a:xfrm>
            <a:off x="529975" y="6418178"/>
            <a:ext cx="64899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30799" lvl="0" marL="269999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800"/>
              <a:buFont typeface="Comfortaa"/>
              <a:buChar char="●"/>
            </a:pPr>
            <a:r>
              <a:rPr lang="uk" sz="1200">
                <a:solidFill>
                  <a:srgbClr val="414042"/>
                </a:solidFill>
                <a:latin typeface="Comfortaa"/>
                <a:ea typeface="Comfortaa"/>
                <a:cs typeface="Comfortaa"/>
                <a:sym typeface="Comfortaa"/>
              </a:rPr>
              <a:t>Describe the key facilities your business needs to operate efficiently </a:t>
            </a:r>
            <a:endParaRPr sz="1200">
              <a:solidFill>
                <a:srgbClr val="41404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30799" lvl="0" marL="269999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800"/>
              <a:buFont typeface="Comfortaa"/>
              <a:buChar char="●"/>
            </a:pPr>
            <a:r>
              <a:rPr lang="uk" sz="1200">
                <a:solidFill>
                  <a:srgbClr val="414042"/>
                </a:solidFill>
                <a:latin typeface="Comfortaa"/>
                <a:ea typeface="Comfortaa"/>
                <a:cs typeface="Comfortaa"/>
                <a:sym typeface="Comfortaa"/>
              </a:rPr>
              <a:t>(e.g., offices, manufacturing plants, co-working spaces).</a:t>
            </a:r>
            <a:endParaRPr sz="1200">
              <a:solidFill>
                <a:srgbClr val="41404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30799" lvl="0" marL="269999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800"/>
              <a:buFont typeface="Comfortaa"/>
              <a:buChar char="●"/>
            </a:pPr>
            <a:r>
              <a:rPr lang="uk" sz="1200">
                <a:solidFill>
                  <a:srgbClr val="414042"/>
                </a:solidFill>
                <a:latin typeface="Comfortaa"/>
                <a:ea typeface="Comfortaa"/>
                <a:cs typeface="Comfortaa"/>
                <a:sym typeface="Comfortaa"/>
              </a:rPr>
              <a:t>Mention any specialized equipment, production units, or technology </a:t>
            </a:r>
            <a:endParaRPr sz="1200">
              <a:solidFill>
                <a:srgbClr val="41404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30799" lvl="0" marL="269999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800"/>
              <a:buFont typeface="Comfortaa"/>
              <a:buChar char="●"/>
            </a:pPr>
            <a:r>
              <a:rPr lang="uk" sz="1200">
                <a:solidFill>
                  <a:srgbClr val="414042"/>
                </a:solidFill>
                <a:latin typeface="Comfortaa"/>
                <a:ea typeface="Comfortaa"/>
                <a:cs typeface="Comfortaa"/>
                <a:sym typeface="Comfortaa"/>
              </a:rPr>
              <a:t>infrastructure required.</a:t>
            </a:r>
            <a:endParaRPr sz="1200">
              <a:solidFill>
                <a:srgbClr val="41404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30799" lvl="0" marL="269999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800"/>
              <a:buFont typeface="Comfortaa"/>
              <a:buChar char="●"/>
            </a:pPr>
            <a:r>
              <a:rPr lang="uk" sz="1200">
                <a:solidFill>
                  <a:srgbClr val="414042"/>
                </a:solidFill>
                <a:latin typeface="Comfortaa"/>
                <a:ea typeface="Comfortaa"/>
                <a:cs typeface="Comfortaa"/>
                <a:sym typeface="Comfortaa"/>
              </a:rPr>
              <a:t>If applicable, explain how the facility supports business growth (e.g., scalability, logistics, cost-efficiency).</a:t>
            </a:r>
            <a:endParaRPr sz="1200">
              <a:solidFill>
                <a:srgbClr val="414042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92" name="Google Shape;392;p31"/>
          <p:cNvSpPr txBox="1"/>
          <p:nvPr/>
        </p:nvSpPr>
        <p:spPr>
          <a:xfrm>
            <a:off x="529975" y="703775"/>
            <a:ext cx="6481200" cy="2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800">
                <a:solidFill>
                  <a:srgbClr val="414042"/>
                </a:solidFill>
                <a:latin typeface="Comfortaa"/>
                <a:ea typeface="Comfortaa"/>
                <a:cs typeface="Comfortaa"/>
                <a:sym typeface="Comfortaa"/>
              </a:rPr>
              <a:t>6. 6 </a:t>
            </a:r>
            <a:r>
              <a:rPr b="1" lang="uk" sz="1800">
                <a:solidFill>
                  <a:srgbClr val="414042"/>
                </a:solidFill>
                <a:latin typeface="Comfortaa"/>
                <a:ea typeface="Comfortaa"/>
                <a:cs typeface="Comfortaa"/>
                <a:sym typeface="Comfortaa"/>
              </a:rPr>
              <a:t>Equipment</a:t>
            </a:r>
            <a:r>
              <a:rPr b="1" lang="uk" sz="1800">
                <a:solidFill>
                  <a:srgbClr val="414042"/>
                </a:solidFill>
                <a:latin typeface="Comfortaa"/>
                <a:ea typeface="Comfortaa"/>
                <a:cs typeface="Comfortaa"/>
                <a:sym typeface="Comfortaa"/>
              </a:rPr>
              <a:t> &amp; Tools Needed to Operate Business</a:t>
            </a:r>
            <a:endParaRPr b="1" sz="1800">
              <a:solidFill>
                <a:srgbClr val="414042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93" name="Google Shape;393;p31"/>
          <p:cNvSpPr txBox="1"/>
          <p:nvPr/>
        </p:nvSpPr>
        <p:spPr>
          <a:xfrm>
            <a:off x="529975" y="1278425"/>
            <a:ext cx="6481200" cy="1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>
                <a:solidFill>
                  <a:srgbClr val="414042"/>
                </a:solidFill>
                <a:latin typeface="Comfortaa"/>
                <a:ea typeface="Comfortaa"/>
                <a:cs typeface="Comfortaa"/>
                <a:sym typeface="Comfortaa"/>
              </a:rPr>
              <a:t>6.6.1 Essential Equipment &amp; Tools</a:t>
            </a:r>
            <a:endParaRPr b="1">
              <a:solidFill>
                <a:srgbClr val="414042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94" name="Google Shape;394;p31"/>
          <p:cNvSpPr txBox="1"/>
          <p:nvPr/>
        </p:nvSpPr>
        <p:spPr>
          <a:xfrm>
            <a:off x="529975" y="1879458"/>
            <a:ext cx="6489900" cy="18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30799" lvl="0" marL="269999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800"/>
              <a:buFont typeface="Comfortaa"/>
              <a:buChar char="●"/>
            </a:pPr>
            <a:r>
              <a:rPr lang="uk" sz="1200">
                <a:solidFill>
                  <a:srgbClr val="414042"/>
                </a:solidFill>
                <a:latin typeface="Comfortaa"/>
                <a:ea typeface="Comfortaa"/>
                <a:cs typeface="Comfortaa"/>
                <a:sym typeface="Comfortaa"/>
              </a:rPr>
              <a:t>List the key equipment, machinery, or tools required for daily operations.</a:t>
            </a:r>
            <a:endParaRPr sz="1200">
              <a:solidFill>
                <a:srgbClr val="41404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30799" lvl="0" marL="269999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800"/>
              <a:buFont typeface="Comfortaa"/>
              <a:buChar char="●"/>
            </a:pPr>
            <a:r>
              <a:rPr lang="uk" sz="1200">
                <a:solidFill>
                  <a:srgbClr val="414042"/>
                </a:solidFill>
                <a:latin typeface="Comfortaa"/>
                <a:ea typeface="Comfortaa"/>
                <a:cs typeface="Comfortaa"/>
                <a:sym typeface="Comfortaa"/>
              </a:rPr>
              <a:t>Categorize them based on business function:</a:t>
            </a:r>
            <a:endParaRPr sz="1200">
              <a:solidFill>
                <a:srgbClr val="41404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1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800"/>
              <a:buFont typeface="Comfortaa"/>
              <a:buChar char="○"/>
            </a:pPr>
            <a:r>
              <a:rPr lang="uk" sz="1200">
                <a:solidFill>
                  <a:srgbClr val="414042"/>
                </a:solidFill>
                <a:latin typeface="Comfortaa"/>
                <a:ea typeface="Comfortaa"/>
                <a:cs typeface="Comfortaa"/>
                <a:sym typeface="Comfortaa"/>
              </a:rPr>
              <a:t>Office &amp; Administrative Tools: Computers, printers, office furniture</a:t>
            </a:r>
            <a:endParaRPr sz="1200">
              <a:solidFill>
                <a:srgbClr val="41404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1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800"/>
              <a:buFont typeface="Comfortaa"/>
              <a:buChar char="○"/>
            </a:pPr>
            <a:r>
              <a:rPr lang="uk" sz="1200">
                <a:solidFill>
                  <a:srgbClr val="414042"/>
                </a:solidFill>
                <a:latin typeface="Comfortaa"/>
                <a:ea typeface="Comfortaa"/>
                <a:cs typeface="Comfortaa"/>
                <a:sym typeface="Comfortaa"/>
              </a:rPr>
              <a:t>Production Equipment: Manufacturing machines, 3D printers, packaging tools</a:t>
            </a:r>
            <a:endParaRPr sz="1200">
              <a:solidFill>
                <a:srgbClr val="41404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1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800"/>
              <a:buFont typeface="Comfortaa"/>
              <a:buChar char="○"/>
            </a:pPr>
            <a:r>
              <a:rPr lang="uk" sz="1200">
                <a:solidFill>
                  <a:srgbClr val="414042"/>
                </a:solidFill>
                <a:latin typeface="Comfortaa"/>
                <a:ea typeface="Comfortaa"/>
                <a:cs typeface="Comfortaa"/>
                <a:sym typeface="Comfortaa"/>
              </a:rPr>
              <a:t>IT &amp; Software Tools: Servers, networking devices, cloud storage</a:t>
            </a:r>
            <a:endParaRPr sz="1200">
              <a:solidFill>
                <a:srgbClr val="41404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1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800"/>
              <a:buFont typeface="Comfortaa"/>
              <a:buChar char="○"/>
            </a:pPr>
            <a:r>
              <a:rPr lang="uk" sz="1200">
                <a:solidFill>
                  <a:srgbClr val="414042"/>
                </a:solidFill>
                <a:latin typeface="Comfortaa"/>
                <a:ea typeface="Comfortaa"/>
                <a:cs typeface="Comfortaa"/>
                <a:sym typeface="Comfortaa"/>
              </a:rPr>
              <a:t>Customer Support &amp; Communication: Call center systems, VoIP, chatbots</a:t>
            </a:r>
            <a:endParaRPr sz="1200">
              <a:solidFill>
                <a:srgbClr val="414042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4" title="Asset 11@3x.png"/>
          <p:cNvPicPr preferRelativeResize="0"/>
          <p:nvPr/>
        </p:nvPicPr>
        <p:blipFill rotWithShape="1">
          <a:blip r:embed="rId3">
            <a:alphaModFix/>
          </a:blip>
          <a:srcRect b="160" l="-260" r="259" t="-160"/>
          <a:stretch/>
        </p:blipFill>
        <p:spPr>
          <a:xfrm>
            <a:off x="3078994" y="3420000"/>
            <a:ext cx="4481006" cy="72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4"/>
          <p:cNvSpPr txBox="1"/>
          <p:nvPr/>
        </p:nvSpPr>
        <p:spPr>
          <a:xfrm>
            <a:off x="529975" y="581885"/>
            <a:ext cx="4481100" cy="38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2800">
                <a:solidFill>
                  <a:srgbClr val="414042"/>
                </a:solidFill>
                <a:latin typeface="Comfortaa"/>
                <a:ea typeface="Comfortaa"/>
                <a:cs typeface="Comfortaa"/>
                <a:sym typeface="Comfortaa"/>
              </a:rPr>
              <a:t>Table of </a:t>
            </a:r>
            <a:r>
              <a:rPr b="1" lang="uk" sz="2800">
                <a:solidFill>
                  <a:srgbClr val="414042"/>
                </a:solidFill>
                <a:latin typeface="Comfortaa"/>
                <a:ea typeface="Comfortaa"/>
                <a:cs typeface="Comfortaa"/>
                <a:sym typeface="Comfortaa"/>
              </a:rPr>
              <a:t>Contents</a:t>
            </a:r>
            <a:endParaRPr b="1" sz="2800">
              <a:solidFill>
                <a:srgbClr val="414042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grpSp>
        <p:nvGrpSpPr>
          <p:cNvPr id="87" name="Google Shape;87;p14"/>
          <p:cNvGrpSpPr/>
          <p:nvPr/>
        </p:nvGrpSpPr>
        <p:grpSpPr>
          <a:xfrm>
            <a:off x="529975" y="1358700"/>
            <a:ext cx="6485150" cy="775800"/>
            <a:chOff x="529975" y="1358700"/>
            <a:chExt cx="6485150" cy="775800"/>
          </a:xfrm>
        </p:grpSpPr>
        <p:sp>
          <p:nvSpPr>
            <p:cNvPr id="88" name="Google Shape;88;p14"/>
            <p:cNvSpPr txBox="1"/>
            <p:nvPr/>
          </p:nvSpPr>
          <p:spPr>
            <a:xfrm>
              <a:off x="529975" y="1358700"/>
              <a:ext cx="650100" cy="77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5600">
                  <a:solidFill>
                    <a:srgbClr val="BBCCD9"/>
                  </a:solidFill>
                  <a:latin typeface="Comfortaa"/>
                  <a:ea typeface="Comfortaa"/>
                  <a:cs typeface="Comfortaa"/>
                  <a:sym typeface="Comfortaa"/>
                </a:rPr>
                <a:t>1.</a:t>
              </a:r>
              <a:endParaRPr b="1" sz="5600">
                <a:solidFill>
                  <a:srgbClr val="BBCCD9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cxnSp>
          <p:nvCxnSpPr>
            <p:cNvPr id="89" name="Google Shape;89;p14"/>
            <p:cNvCxnSpPr/>
            <p:nvPr/>
          </p:nvCxnSpPr>
          <p:spPr>
            <a:xfrm>
              <a:off x="1316500" y="1967419"/>
              <a:ext cx="5698500" cy="0"/>
            </a:xfrm>
            <a:prstGeom prst="straightConnector1">
              <a:avLst/>
            </a:prstGeom>
            <a:noFill/>
            <a:ln cap="flat" cmpd="sng" w="19050">
              <a:solidFill>
                <a:srgbClr val="D9DEEE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sp>
          <p:nvSpPr>
            <p:cNvPr id="90" name="Google Shape;90;p14"/>
            <p:cNvSpPr txBox="1"/>
            <p:nvPr/>
          </p:nvSpPr>
          <p:spPr>
            <a:xfrm>
              <a:off x="1283475" y="1638150"/>
              <a:ext cx="3203700" cy="24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1800">
                  <a:solidFill>
                    <a:srgbClr val="414042"/>
                  </a:solidFill>
                  <a:latin typeface="Comfortaa"/>
                  <a:ea typeface="Comfortaa"/>
                  <a:cs typeface="Comfortaa"/>
                  <a:sym typeface="Comfortaa"/>
                </a:rPr>
                <a:t>Executive Summary</a:t>
              </a:r>
              <a:endParaRPr b="1" sz="1800">
                <a:solidFill>
                  <a:srgbClr val="414042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91" name="Google Shape;91;p14"/>
            <p:cNvSpPr txBox="1"/>
            <p:nvPr/>
          </p:nvSpPr>
          <p:spPr>
            <a:xfrm>
              <a:off x="5929725" y="1693650"/>
              <a:ext cx="1085400" cy="193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>
                  <a:solidFill>
                    <a:srgbClr val="231F20"/>
                  </a:solidFill>
                  <a:latin typeface="Comfortaa SemiBold"/>
                  <a:ea typeface="Comfortaa SemiBold"/>
                  <a:cs typeface="Comfortaa SemiBold"/>
                  <a:sym typeface="Comfortaa SemiBold"/>
                </a:rPr>
                <a:t>Page 3</a:t>
              </a:r>
              <a:endParaRPr>
                <a:solidFill>
                  <a:srgbClr val="231F20"/>
                </a:solidFill>
                <a:latin typeface="Comfortaa SemiBold"/>
                <a:ea typeface="Comfortaa SemiBold"/>
                <a:cs typeface="Comfortaa SemiBold"/>
                <a:sym typeface="Comfortaa SemiBold"/>
              </a:endParaRPr>
            </a:p>
          </p:txBody>
        </p:sp>
      </p:grpSp>
      <p:grpSp>
        <p:nvGrpSpPr>
          <p:cNvPr id="92" name="Google Shape;92;p14"/>
          <p:cNvGrpSpPr/>
          <p:nvPr/>
        </p:nvGrpSpPr>
        <p:grpSpPr>
          <a:xfrm>
            <a:off x="529975" y="2413529"/>
            <a:ext cx="6485150" cy="775800"/>
            <a:chOff x="529975" y="1358700"/>
            <a:chExt cx="6485150" cy="775800"/>
          </a:xfrm>
        </p:grpSpPr>
        <p:sp>
          <p:nvSpPr>
            <p:cNvPr id="93" name="Google Shape;93;p14"/>
            <p:cNvSpPr txBox="1"/>
            <p:nvPr/>
          </p:nvSpPr>
          <p:spPr>
            <a:xfrm>
              <a:off x="529975" y="1358700"/>
              <a:ext cx="650100" cy="77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5600">
                  <a:solidFill>
                    <a:srgbClr val="BBCCD9"/>
                  </a:solidFill>
                  <a:latin typeface="Comfortaa"/>
                  <a:ea typeface="Comfortaa"/>
                  <a:cs typeface="Comfortaa"/>
                  <a:sym typeface="Comfortaa"/>
                </a:rPr>
                <a:t>2</a:t>
              </a:r>
              <a:r>
                <a:rPr b="1" lang="uk" sz="5600">
                  <a:solidFill>
                    <a:srgbClr val="BBCCD9"/>
                  </a:solidFill>
                  <a:latin typeface="Comfortaa"/>
                  <a:ea typeface="Comfortaa"/>
                  <a:cs typeface="Comfortaa"/>
                  <a:sym typeface="Comfortaa"/>
                </a:rPr>
                <a:t>.</a:t>
              </a:r>
              <a:endParaRPr b="1" sz="5600">
                <a:solidFill>
                  <a:srgbClr val="BBCCD9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cxnSp>
          <p:nvCxnSpPr>
            <p:cNvPr id="94" name="Google Shape;94;p14"/>
            <p:cNvCxnSpPr/>
            <p:nvPr/>
          </p:nvCxnSpPr>
          <p:spPr>
            <a:xfrm>
              <a:off x="1316500" y="1967419"/>
              <a:ext cx="5698500" cy="0"/>
            </a:xfrm>
            <a:prstGeom prst="straightConnector1">
              <a:avLst/>
            </a:prstGeom>
            <a:noFill/>
            <a:ln cap="flat" cmpd="sng" w="19050">
              <a:solidFill>
                <a:srgbClr val="D9DEEE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sp>
          <p:nvSpPr>
            <p:cNvPr id="95" name="Google Shape;95;p14"/>
            <p:cNvSpPr txBox="1"/>
            <p:nvPr/>
          </p:nvSpPr>
          <p:spPr>
            <a:xfrm>
              <a:off x="1283475" y="1638150"/>
              <a:ext cx="3203700" cy="24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1800">
                  <a:solidFill>
                    <a:srgbClr val="414042"/>
                  </a:solidFill>
                  <a:latin typeface="Comfortaa"/>
                  <a:ea typeface="Comfortaa"/>
                  <a:cs typeface="Comfortaa"/>
                  <a:sym typeface="Comfortaa"/>
                </a:rPr>
                <a:t>Financial Highlights</a:t>
              </a:r>
              <a:endParaRPr b="1" sz="1800">
                <a:solidFill>
                  <a:srgbClr val="414042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96" name="Google Shape;96;p14"/>
            <p:cNvSpPr txBox="1"/>
            <p:nvPr/>
          </p:nvSpPr>
          <p:spPr>
            <a:xfrm>
              <a:off x="5929725" y="1693650"/>
              <a:ext cx="1085400" cy="193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>
                  <a:solidFill>
                    <a:srgbClr val="414042"/>
                  </a:solidFill>
                  <a:latin typeface="Comfortaa SemiBold"/>
                  <a:ea typeface="Comfortaa SemiBold"/>
                  <a:cs typeface="Comfortaa SemiBold"/>
                  <a:sym typeface="Comfortaa SemiBold"/>
                </a:rPr>
                <a:t>Page 4</a:t>
              </a:r>
              <a:endParaRPr>
                <a:solidFill>
                  <a:srgbClr val="414042"/>
                </a:solidFill>
                <a:latin typeface="Comfortaa SemiBold"/>
                <a:ea typeface="Comfortaa SemiBold"/>
                <a:cs typeface="Comfortaa SemiBold"/>
                <a:sym typeface="Comfortaa SemiBold"/>
              </a:endParaRPr>
            </a:p>
          </p:txBody>
        </p:sp>
      </p:grpSp>
      <p:grpSp>
        <p:nvGrpSpPr>
          <p:cNvPr id="97" name="Google Shape;97;p14"/>
          <p:cNvGrpSpPr/>
          <p:nvPr/>
        </p:nvGrpSpPr>
        <p:grpSpPr>
          <a:xfrm>
            <a:off x="529975" y="3468359"/>
            <a:ext cx="6485150" cy="775800"/>
            <a:chOff x="529975" y="1358700"/>
            <a:chExt cx="6485150" cy="775800"/>
          </a:xfrm>
        </p:grpSpPr>
        <p:sp>
          <p:nvSpPr>
            <p:cNvPr id="98" name="Google Shape;98;p14"/>
            <p:cNvSpPr txBox="1"/>
            <p:nvPr/>
          </p:nvSpPr>
          <p:spPr>
            <a:xfrm>
              <a:off x="529975" y="1358700"/>
              <a:ext cx="650100" cy="77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5600">
                  <a:solidFill>
                    <a:srgbClr val="BBCCD9"/>
                  </a:solidFill>
                  <a:latin typeface="Comfortaa"/>
                  <a:ea typeface="Comfortaa"/>
                  <a:cs typeface="Comfortaa"/>
                  <a:sym typeface="Comfortaa"/>
                </a:rPr>
                <a:t>3</a:t>
              </a:r>
              <a:r>
                <a:rPr b="1" lang="uk" sz="5600">
                  <a:solidFill>
                    <a:srgbClr val="BBCCD9"/>
                  </a:solidFill>
                  <a:latin typeface="Comfortaa"/>
                  <a:ea typeface="Comfortaa"/>
                  <a:cs typeface="Comfortaa"/>
                  <a:sym typeface="Comfortaa"/>
                </a:rPr>
                <a:t>.</a:t>
              </a:r>
              <a:endParaRPr b="1" sz="5600">
                <a:solidFill>
                  <a:srgbClr val="BBCCD9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cxnSp>
          <p:nvCxnSpPr>
            <p:cNvPr id="99" name="Google Shape;99;p14"/>
            <p:cNvCxnSpPr/>
            <p:nvPr/>
          </p:nvCxnSpPr>
          <p:spPr>
            <a:xfrm>
              <a:off x="1316500" y="1967419"/>
              <a:ext cx="5698500" cy="0"/>
            </a:xfrm>
            <a:prstGeom prst="straightConnector1">
              <a:avLst/>
            </a:prstGeom>
            <a:noFill/>
            <a:ln cap="flat" cmpd="sng" w="19050">
              <a:solidFill>
                <a:srgbClr val="D9DEEE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sp>
          <p:nvSpPr>
            <p:cNvPr id="100" name="Google Shape;100;p14"/>
            <p:cNvSpPr txBox="1"/>
            <p:nvPr/>
          </p:nvSpPr>
          <p:spPr>
            <a:xfrm>
              <a:off x="1283475" y="1638150"/>
              <a:ext cx="3203700" cy="24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1800">
                  <a:solidFill>
                    <a:srgbClr val="414042"/>
                  </a:solidFill>
                  <a:latin typeface="Comfortaa"/>
                  <a:ea typeface="Comfortaa"/>
                  <a:cs typeface="Comfortaa"/>
                  <a:sym typeface="Comfortaa"/>
                </a:rPr>
                <a:t>Financing</a:t>
              </a:r>
              <a:r>
                <a:rPr b="1" lang="uk" sz="1800">
                  <a:solidFill>
                    <a:srgbClr val="414042"/>
                  </a:solidFill>
                  <a:latin typeface="Comfortaa"/>
                  <a:ea typeface="Comfortaa"/>
                  <a:cs typeface="Comfortaa"/>
                  <a:sym typeface="Comfortaa"/>
                </a:rPr>
                <a:t> Requirements</a:t>
              </a:r>
              <a:endParaRPr b="1" sz="1800">
                <a:solidFill>
                  <a:srgbClr val="414042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101" name="Google Shape;101;p14"/>
            <p:cNvSpPr txBox="1"/>
            <p:nvPr/>
          </p:nvSpPr>
          <p:spPr>
            <a:xfrm>
              <a:off x="5929725" y="1693650"/>
              <a:ext cx="1085400" cy="193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>
                  <a:solidFill>
                    <a:srgbClr val="414042"/>
                  </a:solidFill>
                  <a:latin typeface="Comfortaa SemiBold"/>
                  <a:ea typeface="Comfortaa SemiBold"/>
                  <a:cs typeface="Comfortaa SemiBold"/>
                  <a:sym typeface="Comfortaa SemiBold"/>
                </a:rPr>
                <a:t>Page 5</a:t>
              </a:r>
              <a:endParaRPr>
                <a:solidFill>
                  <a:srgbClr val="414042"/>
                </a:solidFill>
                <a:latin typeface="Comfortaa SemiBold"/>
                <a:ea typeface="Comfortaa SemiBold"/>
                <a:cs typeface="Comfortaa SemiBold"/>
                <a:sym typeface="Comfortaa SemiBold"/>
              </a:endParaRPr>
            </a:p>
          </p:txBody>
        </p:sp>
      </p:grpSp>
      <p:grpSp>
        <p:nvGrpSpPr>
          <p:cNvPr id="102" name="Google Shape;102;p14"/>
          <p:cNvGrpSpPr/>
          <p:nvPr/>
        </p:nvGrpSpPr>
        <p:grpSpPr>
          <a:xfrm>
            <a:off x="529975" y="4523188"/>
            <a:ext cx="6485150" cy="775800"/>
            <a:chOff x="529975" y="1358700"/>
            <a:chExt cx="6485150" cy="775800"/>
          </a:xfrm>
        </p:grpSpPr>
        <p:sp>
          <p:nvSpPr>
            <p:cNvPr id="103" name="Google Shape;103;p14"/>
            <p:cNvSpPr txBox="1"/>
            <p:nvPr/>
          </p:nvSpPr>
          <p:spPr>
            <a:xfrm>
              <a:off x="529975" y="1358700"/>
              <a:ext cx="650100" cy="77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5600">
                  <a:solidFill>
                    <a:srgbClr val="BBCCD9"/>
                  </a:solidFill>
                  <a:latin typeface="Comfortaa"/>
                  <a:ea typeface="Comfortaa"/>
                  <a:cs typeface="Comfortaa"/>
                  <a:sym typeface="Comfortaa"/>
                </a:rPr>
                <a:t>4</a:t>
              </a:r>
              <a:r>
                <a:rPr b="1" lang="uk" sz="5600">
                  <a:solidFill>
                    <a:srgbClr val="BBCCD9"/>
                  </a:solidFill>
                  <a:latin typeface="Comfortaa"/>
                  <a:ea typeface="Comfortaa"/>
                  <a:cs typeface="Comfortaa"/>
                  <a:sym typeface="Comfortaa"/>
                </a:rPr>
                <a:t>.</a:t>
              </a:r>
              <a:endParaRPr b="1" sz="5600">
                <a:solidFill>
                  <a:srgbClr val="BBCCD9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cxnSp>
          <p:nvCxnSpPr>
            <p:cNvPr id="104" name="Google Shape;104;p14"/>
            <p:cNvCxnSpPr/>
            <p:nvPr/>
          </p:nvCxnSpPr>
          <p:spPr>
            <a:xfrm>
              <a:off x="1316500" y="1967419"/>
              <a:ext cx="5698500" cy="0"/>
            </a:xfrm>
            <a:prstGeom prst="straightConnector1">
              <a:avLst/>
            </a:prstGeom>
            <a:noFill/>
            <a:ln cap="flat" cmpd="sng" w="19050">
              <a:solidFill>
                <a:srgbClr val="D9DEEE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sp>
          <p:nvSpPr>
            <p:cNvPr id="105" name="Google Shape;105;p14"/>
            <p:cNvSpPr txBox="1"/>
            <p:nvPr/>
          </p:nvSpPr>
          <p:spPr>
            <a:xfrm>
              <a:off x="1283475" y="1638150"/>
              <a:ext cx="3203700" cy="24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1800">
                  <a:solidFill>
                    <a:srgbClr val="414042"/>
                  </a:solidFill>
                  <a:latin typeface="Comfortaa"/>
                  <a:ea typeface="Comfortaa"/>
                  <a:cs typeface="Comfortaa"/>
                  <a:sym typeface="Comfortaa"/>
                </a:rPr>
                <a:t>Company Overview</a:t>
              </a:r>
              <a:endParaRPr b="1" sz="1800">
                <a:solidFill>
                  <a:srgbClr val="414042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106" name="Google Shape;106;p14"/>
            <p:cNvSpPr txBox="1"/>
            <p:nvPr/>
          </p:nvSpPr>
          <p:spPr>
            <a:xfrm>
              <a:off x="5929725" y="1693650"/>
              <a:ext cx="1085400" cy="193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>
                  <a:solidFill>
                    <a:srgbClr val="414042"/>
                  </a:solidFill>
                  <a:latin typeface="Comfortaa SemiBold"/>
                  <a:ea typeface="Comfortaa SemiBold"/>
                  <a:cs typeface="Comfortaa SemiBold"/>
                  <a:sym typeface="Comfortaa SemiBold"/>
                </a:rPr>
                <a:t>Page 6</a:t>
              </a:r>
              <a:endParaRPr>
                <a:solidFill>
                  <a:srgbClr val="414042"/>
                </a:solidFill>
                <a:latin typeface="Comfortaa SemiBold"/>
                <a:ea typeface="Comfortaa SemiBold"/>
                <a:cs typeface="Comfortaa SemiBold"/>
                <a:sym typeface="Comfortaa SemiBold"/>
              </a:endParaRPr>
            </a:p>
          </p:txBody>
        </p:sp>
      </p:grpSp>
      <p:grpSp>
        <p:nvGrpSpPr>
          <p:cNvPr id="107" name="Google Shape;107;p14"/>
          <p:cNvGrpSpPr/>
          <p:nvPr/>
        </p:nvGrpSpPr>
        <p:grpSpPr>
          <a:xfrm>
            <a:off x="529975" y="5578018"/>
            <a:ext cx="6485150" cy="775800"/>
            <a:chOff x="529975" y="1358700"/>
            <a:chExt cx="6485150" cy="775800"/>
          </a:xfrm>
        </p:grpSpPr>
        <p:sp>
          <p:nvSpPr>
            <p:cNvPr id="108" name="Google Shape;108;p14"/>
            <p:cNvSpPr txBox="1"/>
            <p:nvPr/>
          </p:nvSpPr>
          <p:spPr>
            <a:xfrm>
              <a:off x="529975" y="1358700"/>
              <a:ext cx="650100" cy="77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5600">
                  <a:solidFill>
                    <a:srgbClr val="BBCCD9"/>
                  </a:solidFill>
                  <a:latin typeface="Comfortaa"/>
                  <a:ea typeface="Comfortaa"/>
                  <a:cs typeface="Comfortaa"/>
                  <a:sym typeface="Comfortaa"/>
                </a:rPr>
                <a:t>5</a:t>
              </a:r>
              <a:r>
                <a:rPr b="1" lang="uk" sz="5600">
                  <a:solidFill>
                    <a:srgbClr val="BBCCD9"/>
                  </a:solidFill>
                  <a:latin typeface="Comfortaa"/>
                  <a:ea typeface="Comfortaa"/>
                  <a:cs typeface="Comfortaa"/>
                  <a:sym typeface="Comfortaa"/>
                </a:rPr>
                <a:t>.</a:t>
              </a:r>
              <a:endParaRPr b="1" sz="5600">
                <a:solidFill>
                  <a:srgbClr val="BBCCD9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cxnSp>
          <p:nvCxnSpPr>
            <p:cNvPr id="109" name="Google Shape;109;p14"/>
            <p:cNvCxnSpPr/>
            <p:nvPr/>
          </p:nvCxnSpPr>
          <p:spPr>
            <a:xfrm>
              <a:off x="1316500" y="1967419"/>
              <a:ext cx="5698500" cy="0"/>
            </a:xfrm>
            <a:prstGeom prst="straightConnector1">
              <a:avLst/>
            </a:prstGeom>
            <a:noFill/>
            <a:ln cap="flat" cmpd="sng" w="19050">
              <a:solidFill>
                <a:srgbClr val="D9DEEE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sp>
          <p:nvSpPr>
            <p:cNvPr id="110" name="Google Shape;110;p14"/>
            <p:cNvSpPr txBox="1"/>
            <p:nvPr/>
          </p:nvSpPr>
          <p:spPr>
            <a:xfrm>
              <a:off x="1283475" y="1638150"/>
              <a:ext cx="3203700" cy="24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1800">
                  <a:solidFill>
                    <a:srgbClr val="414042"/>
                  </a:solidFill>
                  <a:latin typeface="Comfortaa"/>
                  <a:ea typeface="Comfortaa"/>
                  <a:cs typeface="Comfortaa"/>
                  <a:sym typeface="Comfortaa"/>
                </a:rPr>
                <a:t>Market Analysis</a:t>
              </a:r>
              <a:endParaRPr b="1" sz="1800">
                <a:solidFill>
                  <a:srgbClr val="414042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111" name="Google Shape;111;p14"/>
            <p:cNvSpPr txBox="1"/>
            <p:nvPr/>
          </p:nvSpPr>
          <p:spPr>
            <a:xfrm>
              <a:off x="5929725" y="1693650"/>
              <a:ext cx="1085400" cy="193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>
                  <a:solidFill>
                    <a:srgbClr val="414042"/>
                  </a:solidFill>
                  <a:latin typeface="Comfortaa SemiBold"/>
                  <a:ea typeface="Comfortaa SemiBold"/>
                  <a:cs typeface="Comfortaa SemiBold"/>
                  <a:sym typeface="Comfortaa SemiBold"/>
                </a:rPr>
                <a:t>Page 9</a:t>
              </a:r>
              <a:endParaRPr>
                <a:solidFill>
                  <a:srgbClr val="414042"/>
                </a:solidFill>
                <a:latin typeface="Comfortaa SemiBold"/>
                <a:ea typeface="Comfortaa SemiBold"/>
                <a:cs typeface="Comfortaa SemiBold"/>
                <a:sym typeface="Comfortaa SemiBold"/>
              </a:endParaRPr>
            </a:p>
          </p:txBody>
        </p:sp>
      </p:grpSp>
      <p:grpSp>
        <p:nvGrpSpPr>
          <p:cNvPr id="112" name="Google Shape;112;p14"/>
          <p:cNvGrpSpPr/>
          <p:nvPr/>
        </p:nvGrpSpPr>
        <p:grpSpPr>
          <a:xfrm>
            <a:off x="529975" y="6632847"/>
            <a:ext cx="6485150" cy="775800"/>
            <a:chOff x="529975" y="1358700"/>
            <a:chExt cx="6485150" cy="775800"/>
          </a:xfrm>
        </p:grpSpPr>
        <p:sp>
          <p:nvSpPr>
            <p:cNvPr id="113" name="Google Shape;113;p14"/>
            <p:cNvSpPr txBox="1"/>
            <p:nvPr/>
          </p:nvSpPr>
          <p:spPr>
            <a:xfrm>
              <a:off x="529975" y="1358700"/>
              <a:ext cx="650100" cy="77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5600">
                  <a:solidFill>
                    <a:srgbClr val="BBCCD9"/>
                  </a:solidFill>
                  <a:latin typeface="Comfortaa"/>
                  <a:ea typeface="Comfortaa"/>
                  <a:cs typeface="Comfortaa"/>
                  <a:sym typeface="Comfortaa"/>
                </a:rPr>
                <a:t>6</a:t>
              </a:r>
              <a:r>
                <a:rPr b="1" lang="uk" sz="5600">
                  <a:solidFill>
                    <a:srgbClr val="BBCCD9"/>
                  </a:solidFill>
                  <a:latin typeface="Comfortaa"/>
                  <a:ea typeface="Comfortaa"/>
                  <a:cs typeface="Comfortaa"/>
                  <a:sym typeface="Comfortaa"/>
                </a:rPr>
                <a:t>.</a:t>
              </a:r>
              <a:endParaRPr b="1" sz="5600">
                <a:solidFill>
                  <a:srgbClr val="BBCCD9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cxnSp>
          <p:nvCxnSpPr>
            <p:cNvPr id="114" name="Google Shape;114;p14"/>
            <p:cNvCxnSpPr/>
            <p:nvPr/>
          </p:nvCxnSpPr>
          <p:spPr>
            <a:xfrm>
              <a:off x="1316500" y="1967419"/>
              <a:ext cx="5698500" cy="0"/>
            </a:xfrm>
            <a:prstGeom prst="straightConnector1">
              <a:avLst/>
            </a:prstGeom>
            <a:noFill/>
            <a:ln cap="flat" cmpd="sng" w="19050">
              <a:solidFill>
                <a:srgbClr val="D9DEEE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sp>
          <p:nvSpPr>
            <p:cNvPr id="115" name="Google Shape;115;p14"/>
            <p:cNvSpPr txBox="1"/>
            <p:nvPr/>
          </p:nvSpPr>
          <p:spPr>
            <a:xfrm>
              <a:off x="1283475" y="1638150"/>
              <a:ext cx="3203700" cy="24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1800">
                  <a:solidFill>
                    <a:srgbClr val="414042"/>
                  </a:solidFill>
                  <a:latin typeface="Comfortaa"/>
                  <a:ea typeface="Comfortaa"/>
                  <a:cs typeface="Comfortaa"/>
                  <a:sym typeface="Comfortaa"/>
                </a:rPr>
                <a:t>Execution</a:t>
              </a:r>
              <a:endParaRPr b="1" sz="1800">
                <a:solidFill>
                  <a:srgbClr val="414042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116" name="Google Shape;116;p14"/>
            <p:cNvSpPr txBox="1"/>
            <p:nvPr/>
          </p:nvSpPr>
          <p:spPr>
            <a:xfrm>
              <a:off x="5929725" y="1693650"/>
              <a:ext cx="1085400" cy="193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>
                  <a:solidFill>
                    <a:srgbClr val="414042"/>
                  </a:solidFill>
                  <a:latin typeface="Comfortaa SemiBold"/>
                  <a:ea typeface="Comfortaa SemiBold"/>
                  <a:cs typeface="Comfortaa SemiBold"/>
                  <a:sym typeface="Comfortaa SemiBold"/>
                </a:rPr>
                <a:t>Page 12</a:t>
              </a:r>
              <a:endParaRPr>
                <a:solidFill>
                  <a:srgbClr val="414042"/>
                </a:solidFill>
                <a:latin typeface="Comfortaa SemiBold"/>
                <a:ea typeface="Comfortaa SemiBold"/>
                <a:cs typeface="Comfortaa SemiBold"/>
                <a:sym typeface="Comfortaa SemiBold"/>
              </a:endParaRPr>
            </a:p>
          </p:txBody>
        </p:sp>
      </p:grpSp>
      <p:grpSp>
        <p:nvGrpSpPr>
          <p:cNvPr id="117" name="Google Shape;117;p14"/>
          <p:cNvGrpSpPr/>
          <p:nvPr/>
        </p:nvGrpSpPr>
        <p:grpSpPr>
          <a:xfrm>
            <a:off x="529975" y="7687677"/>
            <a:ext cx="6485150" cy="775800"/>
            <a:chOff x="529975" y="1358700"/>
            <a:chExt cx="6485150" cy="775800"/>
          </a:xfrm>
        </p:grpSpPr>
        <p:sp>
          <p:nvSpPr>
            <p:cNvPr id="118" name="Google Shape;118;p14"/>
            <p:cNvSpPr txBox="1"/>
            <p:nvPr/>
          </p:nvSpPr>
          <p:spPr>
            <a:xfrm>
              <a:off x="529975" y="1358700"/>
              <a:ext cx="650100" cy="77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5600">
                  <a:solidFill>
                    <a:srgbClr val="BBCCD9"/>
                  </a:solidFill>
                  <a:latin typeface="Comfortaa"/>
                  <a:ea typeface="Comfortaa"/>
                  <a:cs typeface="Comfortaa"/>
                  <a:sym typeface="Comfortaa"/>
                </a:rPr>
                <a:t>7</a:t>
              </a:r>
              <a:r>
                <a:rPr b="1" lang="uk" sz="5600">
                  <a:solidFill>
                    <a:srgbClr val="BBCCD9"/>
                  </a:solidFill>
                  <a:latin typeface="Comfortaa"/>
                  <a:ea typeface="Comfortaa"/>
                  <a:cs typeface="Comfortaa"/>
                  <a:sym typeface="Comfortaa"/>
                </a:rPr>
                <a:t>.</a:t>
              </a:r>
              <a:endParaRPr b="1" sz="5600">
                <a:solidFill>
                  <a:srgbClr val="BBCCD9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cxnSp>
          <p:nvCxnSpPr>
            <p:cNvPr id="119" name="Google Shape;119;p14"/>
            <p:cNvCxnSpPr/>
            <p:nvPr/>
          </p:nvCxnSpPr>
          <p:spPr>
            <a:xfrm>
              <a:off x="1316500" y="1967419"/>
              <a:ext cx="5698500" cy="0"/>
            </a:xfrm>
            <a:prstGeom prst="straightConnector1">
              <a:avLst/>
            </a:prstGeom>
            <a:noFill/>
            <a:ln cap="flat" cmpd="sng" w="19050">
              <a:solidFill>
                <a:srgbClr val="D9DEEE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sp>
          <p:nvSpPr>
            <p:cNvPr id="120" name="Google Shape;120;p14"/>
            <p:cNvSpPr txBox="1"/>
            <p:nvPr/>
          </p:nvSpPr>
          <p:spPr>
            <a:xfrm>
              <a:off x="1283475" y="1638150"/>
              <a:ext cx="3203700" cy="24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1800">
                  <a:solidFill>
                    <a:srgbClr val="414042"/>
                  </a:solidFill>
                  <a:latin typeface="Comfortaa"/>
                  <a:ea typeface="Comfortaa"/>
                  <a:cs typeface="Comfortaa"/>
                  <a:sym typeface="Comfortaa"/>
                </a:rPr>
                <a:t>Financial Plan</a:t>
              </a:r>
              <a:endParaRPr b="1" sz="1800">
                <a:solidFill>
                  <a:srgbClr val="414042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121" name="Google Shape;121;p14"/>
            <p:cNvSpPr txBox="1"/>
            <p:nvPr/>
          </p:nvSpPr>
          <p:spPr>
            <a:xfrm>
              <a:off x="5929725" y="1693650"/>
              <a:ext cx="1085400" cy="193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>
                  <a:solidFill>
                    <a:srgbClr val="414042"/>
                  </a:solidFill>
                  <a:latin typeface="Comfortaa SemiBold"/>
                  <a:ea typeface="Comfortaa SemiBold"/>
                  <a:cs typeface="Comfortaa SemiBold"/>
                  <a:sym typeface="Comfortaa SemiBold"/>
                </a:rPr>
                <a:t>Page 22</a:t>
              </a:r>
              <a:endParaRPr>
                <a:solidFill>
                  <a:srgbClr val="414042"/>
                </a:solidFill>
                <a:latin typeface="Comfortaa SemiBold"/>
                <a:ea typeface="Comfortaa SemiBold"/>
                <a:cs typeface="Comfortaa SemiBold"/>
                <a:sym typeface="Comfortaa SemiBold"/>
              </a:endParaRPr>
            </a:p>
          </p:txBody>
        </p:sp>
      </p:grpSp>
      <p:grpSp>
        <p:nvGrpSpPr>
          <p:cNvPr id="122" name="Google Shape;122;p14"/>
          <p:cNvGrpSpPr/>
          <p:nvPr/>
        </p:nvGrpSpPr>
        <p:grpSpPr>
          <a:xfrm>
            <a:off x="529975" y="8742506"/>
            <a:ext cx="6485150" cy="775800"/>
            <a:chOff x="529975" y="1358700"/>
            <a:chExt cx="6485150" cy="775800"/>
          </a:xfrm>
        </p:grpSpPr>
        <p:sp>
          <p:nvSpPr>
            <p:cNvPr id="123" name="Google Shape;123;p14"/>
            <p:cNvSpPr txBox="1"/>
            <p:nvPr/>
          </p:nvSpPr>
          <p:spPr>
            <a:xfrm>
              <a:off x="529975" y="1358700"/>
              <a:ext cx="650100" cy="77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5600">
                  <a:solidFill>
                    <a:srgbClr val="BBCCD9"/>
                  </a:solidFill>
                  <a:latin typeface="Comfortaa"/>
                  <a:ea typeface="Comfortaa"/>
                  <a:cs typeface="Comfortaa"/>
                  <a:sym typeface="Comfortaa"/>
                </a:rPr>
                <a:t>8</a:t>
              </a:r>
              <a:r>
                <a:rPr b="1" lang="uk" sz="5600">
                  <a:solidFill>
                    <a:srgbClr val="BBCCD9"/>
                  </a:solidFill>
                  <a:latin typeface="Comfortaa"/>
                  <a:ea typeface="Comfortaa"/>
                  <a:cs typeface="Comfortaa"/>
                  <a:sym typeface="Comfortaa"/>
                </a:rPr>
                <a:t>.</a:t>
              </a:r>
              <a:endParaRPr b="1" sz="5600">
                <a:solidFill>
                  <a:srgbClr val="BBCCD9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cxnSp>
          <p:nvCxnSpPr>
            <p:cNvPr id="124" name="Google Shape;124;p14"/>
            <p:cNvCxnSpPr/>
            <p:nvPr/>
          </p:nvCxnSpPr>
          <p:spPr>
            <a:xfrm>
              <a:off x="1316500" y="1967419"/>
              <a:ext cx="5698500" cy="0"/>
            </a:xfrm>
            <a:prstGeom prst="straightConnector1">
              <a:avLst/>
            </a:prstGeom>
            <a:noFill/>
            <a:ln cap="flat" cmpd="sng" w="19050">
              <a:solidFill>
                <a:srgbClr val="D9DEEE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sp>
          <p:nvSpPr>
            <p:cNvPr id="125" name="Google Shape;125;p14"/>
            <p:cNvSpPr txBox="1"/>
            <p:nvPr/>
          </p:nvSpPr>
          <p:spPr>
            <a:xfrm>
              <a:off x="1283475" y="1638150"/>
              <a:ext cx="3203700" cy="24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1800">
                  <a:solidFill>
                    <a:srgbClr val="414042"/>
                  </a:solidFill>
                  <a:latin typeface="Comfortaa"/>
                  <a:ea typeface="Comfortaa"/>
                  <a:cs typeface="Comfortaa"/>
                  <a:sym typeface="Comfortaa"/>
                </a:rPr>
                <a:t>Appendix</a:t>
              </a:r>
              <a:endParaRPr b="1" sz="1800">
                <a:solidFill>
                  <a:srgbClr val="414042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126" name="Google Shape;126;p14"/>
            <p:cNvSpPr txBox="1"/>
            <p:nvPr/>
          </p:nvSpPr>
          <p:spPr>
            <a:xfrm>
              <a:off x="5929725" y="1693650"/>
              <a:ext cx="1085400" cy="193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>
                  <a:solidFill>
                    <a:srgbClr val="414042"/>
                  </a:solidFill>
                  <a:latin typeface="Comfortaa SemiBold"/>
                  <a:ea typeface="Comfortaa SemiBold"/>
                  <a:cs typeface="Comfortaa SemiBold"/>
                  <a:sym typeface="Comfortaa SemiBold"/>
                </a:rPr>
                <a:t>Page 30</a:t>
              </a:r>
              <a:endParaRPr>
                <a:solidFill>
                  <a:srgbClr val="414042"/>
                </a:solidFill>
                <a:latin typeface="Comfortaa SemiBold"/>
                <a:ea typeface="Comfortaa SemiBold"/>
                <a:cs typeface="Comfortaa SemiBold"/>
                <a:sym typeface="Comfortaa SemiBold"/>
              </a:endParaRPr>
            </a:p>
          </p:txBody>
        </p:sp>
      </p:grpSp>
      <p:cxnSp>
        <p:nvCxnSpPr>
          <p:cNvPr id="127" name="Google Shape;127;p14"/>
          <p:cNvCxnSpPr/>
          <p:nvPr/>
        </p:nvCxnSpPr>
        <p:spPr>
          <a:xfrm>
            <a:off x="535050" y="10249025"/>
            <a:ext cx="5783100" cy="0"/>
          </a:xfrm>
          <a:prstGeom prst="straightConnector1">
            <a:avLst/>
          </a:prstGeom>
          <a:noFill/>
          <a:ln cap="flat" cmpd="sng" w="19050">
            <a:solidFill>
              <a:srgbClr val="231F2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8" name="Google Shape;128;p14"/>
          <p:cNvSpPr txBox="1"/>
          <p:nvPr/>
        </p:nvSpPr>
        <p:spPr>
          <a:xfrm>
            <a:off x="5936146" y="10150581"/>
            <a:ext cx="1085400" cy="1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900">
                <a:solidFill>
                  <a:srgbClr val="414042"/>
                </a:solidFill>
                <a:latin typeface="Comfortaa"/>
                <a:ea typeface="Comfortaa"/>
                <a:cs typeface="Comfortaa"/>
                <a:sym typeface="Comfortaa"/>
              </a:rPr>
              <a:t>Page 2</a:t>
            </a:r>
            <a:endParaRPr b="1" sz="900">
              <a:solidFill>
                <a:srgbClr val="414042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" name="Google Shape;399;p32" title="Asset 11@3x.png"/>
          <p:cNvPicPr preferRelativeResize="0"/>
          <p:nvPr/>
        </p:nvPicPr>
        <p:blipFill rotWithShape="1">
          <a:blip r:embed="rId3">
            <a:alphaModFix/>
          </a:blip>
          <a:srcRect b="160" l="-260" r="259" t="-160"/>
          <a:stretch/>
        </p:blipFill>
        <p:spPr>
          <a:xfrm>
            <a:off x="3078994" y="3420000"/>
            <a:ext cx="4481006" cy="7272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00" name="Google Shape;400;p32"/>
          <p:cNvCxnSpPr/>
          <p:nvPr/>
        </p:nvCxnSpPr>
        <p:spPr>
          <a:xfrm>
            <a:off x="535050" y="10249025"/>
            <a:ext cx="5783100" cy="0"/>
          </a:xfrm>
          <a:prstGeom prst="straightConnector1">
            <a:avLst/>
          </a:prstGeom>
          <a:noFill/>
          <a:ln cap="flat" cmpd="sng" w="19050">
            <a:solidFill>
              <a:srgbClr val="231F2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01" name="Google Shape;401;p32"/>
          <p:cNvSpPr txBox="1"/>
          <p:nvPr/>
        </p:nvSpPr>
        <p:spPr>
          <a:xfrm>
            <a:off x="5936146" y="10150581"/>
            <a:ext cx="1085400" cy="1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900">
                <a:solidFill>
                  <a:srgbClr val="414042"/>
                </a:solidFill>
                <a:latin typeface="Comfortaa"/>
                <a:ea typeface="Comfortaa"/>
                <a:cs typeface="Comfortaa"/>
                <a:sym typeface="Comfortaa"/>
              </a:rPr>
              <a:t>Page 20</a:t>
            </a:r>
            <a:endParaRPr b="1" sz="900">
              <a:solidFill>
                <a:srgbClr val="414042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402" name="Google Shape;402;p32"/>
          <p:cNvSpPr txBox="1"/>
          <p:nvPr/>
        </p:nvSpPr>
        <p:spPr>
          <a:xfrm>
            <a:off x="529975" y="703775"/>
            <a:ext cx="6481200" cy="2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800">
                <a:solidFill>
                  <a:srgbClr val="414042"/>
                </a:solidFill>
                <a:latin typeface="Comfortaa"/>
                <a:ea typeface="Comfortaa"/>
                <a:cs typeface="Comfortaa"/>
                <a:sym typeface="Comfortaa"/>
              </a:rPr>
              <a:t>6.7 Milestones &amp; Metrics</a:t>
            </a:r>
            <a:endParaRPr b="1" sz="1800">
              <a:solidFill>
                <a:srgbClr val="414042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403" name="Google Shape;403;p32"/>
          <p:cNvSpPr txBox="1"/>
          <p:nvPr/>
        </p:nvSpPr>
        <p:spPr>
          <a:xfrm>
            <a:off x="529975" y="1278425"/>
            <a:ext cx="6481200" cy="1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>
                <a:solidFill>
                  <a:srgbClr val="414042"/>
                </a:solidFill>
                <a:latin typeface="Comfortaa"/>
                <a:ea typeface="Comfortaa"/>
                <a:cs typeface="Comfortaa"/>
                <a:sym typeface="Comfortaa"/>
              </a:rPr>
              <a:t>6.7.1 Milestones</a:t>
            </a:r>
            <a:endParaRPr b="1">
              <a:solidFill>
                <a:srgbClr val="414042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404" name="Google Shape;404;p32"/>
          <p:cNvSpPr txBox="1"/>
          <p:nvPr/>
        </p:nvSpPr>
        <p:spPr>
          <a:xfrm>
            <a:off x="529975" y="1803258"/>
            <a:ext cx="6489900" cy="6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30799" lvl="0" marL="269999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800"/>
              <a:buFont typeface="Comfortaa"/>
              <a:buChar char="●"/>
            </a:pPr>
            <a:r>
              <a:rPr lang="uk" sz="1200">
                <a:solidFill>
                  <a:srgbClr val="414042"/>
                </a:solidFill>
                <a:latin typeface="Comfortaa"/>
                <a:ea typeface="Comfortaa"/>
                <a:cs typeface="Comfortaa"/>
                <a:sym typeface="Comfortaa"/>
              </a:rPr>
              <a:t>Milestones represent major goals or achievements that mark business progress.</a:t>
            </a:r>
            <a:endParaRPr sz="1200">
              <a:solidFill>
                <a:srgbClr val="41404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30799" lvl="0" marL="269999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800"/>
              <a:buFont typeface="Comfortaa"/>
              <a:buChar char="●"/>
            </a:pPr>
            <a:r>
              <a:rPr lang="uk" sz="1200">
                <a:solidFill>
                  <a:srgbClr val="414042"/>
                </a:solidFill>
                <a:latin typeface="Comfortaa"/>
                <a:ea typeface="Comfortaa"/>
                <a:cs typeface="Comfortaa"/>
                <a:sym typeface="Comfortaa"/>
              </a:rPr>
              <a:t>Include expected completion dates to show a structured timeline.</a:t>
            </a:r>
            <a:endParaRPr sz="1200">
              <a:solidFill>
                <a:srgbClr val="414042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graphicFrame>
        <p:nvGraphicFramePr>
          <p:cNvPr id="405" name="Google Shape;405;p32"/>
          <p:cNvGraphicFramePr/>
          <p:nvPr/>
        </p:nvGraphicFramePr>
        <p:xfrm>
          <a:off x="540000" y="29511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{405F7883-E347-416F-8649-E5CD962F6AAE}</a:tableStyleId>
              </a:tblPr>
              <a:tblGrid>
                <a:gridCol w="1915475"/>
                <a:gridCol w="2936025"/>
                <a:gridCol w="1629700"/>
              </a:tblGrid>
              <a:tr h="5739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uk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Milestone</a:t>
                      </a:r>
                      <a:endParaRPr b="1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BCC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uk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Description</a:t>
                      </a:r>
                      <a:endParaRPr b="1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BCC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uk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Completion Date</a:t>
                      </a:r>
                      <a:endParaRPr b="1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BCCD9"/>
                    </a:solidFill>
                  </a:tcPr>
                </a:tc>
              </a:tr>
              <a:tr h="573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1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Product Prototype</a:t>
                      </a:r>
                      <a:endParaRPr sz="11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1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Develop and test the first version </a:t>
                      </a:r>
                      <a:endParaRPr sz="11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1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of the product</a:t>
                      </a:r>
                      <a:endParaRPr sz="11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1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Q2 2025</a:t>
                      </a:r>
                      <a:endParaRPr sz="11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73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73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73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73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73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73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73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73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73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" name="Google Shape;410;p33" title="Asset 11@3x.png"/>
          <p:cNvPicPr preferRelativeResize="0"/>
          <p:nvPr/>
        </p:nvPicPr>
        <p:blipFill rotWithShape="1">
          <a:blip r:embed="rId3">
            <a:alphaModFix/>
          </a:blip>
          <a:srcRect b="160" l="-260" r="259" t="-160"/>
          <a:stretch/>
        </p:blipFill>
        <p:spPr>
          <a:xfrm>
            <a:off x="3078994" y="3420000"/>
            <a:ext cx="4481006" cy="7272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11" name="Google Shape;411;p33"/>
          <p:cNvCxnSpPr/>
          <p:nvPr/>
        </p:nvCxnSpPr>
        <p:spPr>
          <a:xfrm>
            <a:off x="535050" y="10249025"/>
            <a:ext cx="5783100" cy="0"/>
          </a:xfrm>
          <a:prstGeom prst="straightConnector1">
            <a:avLst/>
          </a:prstGeom>
          <a:noFill/>
          <a:ln cap="flat" cmpd="sng" w="19050">
            <a:solidFill>
              <a:srgbClr val="231F2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12" name="Google Shape;412;p33"/>
          <p:cNvSpPr txBox="1"/>
          <p:nvPr/>
        </p:nvSpPr>
        <p:spPr>
          <a:xfrm>
            <a:off x="5936146" y="10150581"/>
            <a:ext cx="1085400" cy="1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900">
                <a:solidFill>
                  <a:srgbClr val="414042"/>
                </a:solidFill>
                <a:latin typeface="Comfortaa"/>
                <a:ea typeface="Comfortaa"/>
                <a:cs typeface="Comfortaa"/>
                <a:sym typeface="Comfortaa"/>
              </a:rPr>
              <a:t>Page 21</a:t>
            </a:r>
            <a:endParaRPr b="1" sz="900">
              <a:solidFill>
                <a:srgbClr val="414042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413" name="Google Shape;413;p33"/>
          <p:cNvSpPr txBox="1"/>
          <p:nvPr/>
        </p:nvSpPr>
        <p:spPr>
          <a:xfrm>
            <a:off x="529975" y="719625"/>
            <a:ext cx="6481200" cy="1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>
                <a:solidFill>
                  <a:srgbClr val="414042"/>
                </a:solidFill>
                <a:latin typeface="Comfortaa"/>
                <a:ea typeface="Comfortaa"/>
                <a:cs typeface="Comfortaa"/>
                <a:sym typeface="Comfortaa"/>
              </a:rPr>
              <a:t>6.7.2 Key Performance Metrics</a:t>
            </a:r>
            <a:endParaRPr b="1">
              <a:solidFill>
                <a:srgbClr val="414042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414" name="Google Shape;414;p33"/>
          <p:cNvSpPr txBox="1"/>
          <p:nvPr/>
        </p:nvSpPr>
        <p:spPr>
          <a:xfrm>
            <a:off x="529975" y="1244458"/>
            <a:ext cx="6489900" cy="4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30799" lvl="0" marL="269999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800"/>
              <a:buFont typeface="Comfortaa"/>
              <a:buChar char="●"/>
            </a:pPr>
            <a:r>
              <a:rPr lang="uk" sz="1200">
                <a:solidFill>
                  <a:srgbClr val="414042"/>
                </a:solidFill>
                <a:latin typeface="Comfortaa"/>
                <a:ea typeface="Comfortaa"/>
                <a:cs typeface="Comfortaa"/>
                <a:sym typeface="Comfortaa"/>
              </a:rPr>
              <a:t>Metrics help measure business performance and success.</a:t>
            </a:r>
            <a:endParaRPr sz="1200">
              <a:solidFill>
                <a:srgbClr val="41404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30799" lvl="0" marL="269999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800"/>
              <a:buFont typeface="Comfortaa"/>
              <a:buChar char="●"/>
            </a:pPr>
            <a:r>
              <a:rPr lang="uk" sz="1200">
                <a:solidFill>
                  <a:srgbClr val="414042"/>
                </a:solidFill>
                <a:latin typeface="Comfortaa"/>
                <a:ea typeface="Comfortaa"/>
                <a:cs typeface="Comfortaa"/>
                <a:sym typeface="Comfortaa"/>
              </a:rPr>
              <a:t>Choose KPIs (Key Performance Indicators) relevant to your industry and goals.</a:t>
            </a:r>
            <a:endParaRPr sz="1200">
              <a:solidFill>
                <a:srgbClr val="414042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graphicFrame>
        <p:nvGraphicFramePr>
          <p:cNvPr id="415" name="Google Shape;415;p33"/>
          <p:cNvGraphicFramePr/>
          <p:nvPr/>
        </p:nvGraphicFramePr>
        <p:xfrm>
          <a:off x="540000" y="2163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{405F7883-E347-416F-8649-E5CD962F6AAE}</a:tableStyleId>
              </a:tblPr>
              <a:tblGrid>
                <a:gridCol w="1915475"/>
                <a:gridCol w="2936025"/>
                <a:gridCol w="1629700"/>
              </a:tblGrid>
              <a:tr h="5739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uk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Milestone</a:t>
                      </a:r>
                      <a:endParaRPr b="1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BCC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uk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Description</a:t>
                      </a:r>
                      <a:endParaRPr b="1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BCC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uk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Target Value</a:t>
                      </a:r>
                      <a:endParaRPr b="1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BCCD9"/>
                    </a:solidFill>
                  </a:tcPr>
                </a:tc>
              </a:tr>
              <a:tr h="573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1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Customer Acquisition </a:t>
                      </a:r>
                      <a:endParaRPr sz="11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1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Cost (CAC)</a:t>
                      </a:r>
                      <a:endParaRPr sz="11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1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Cost of acquiring a new customer</a:t>
                      </a:r>
                      <a:endParaRPr sz="11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1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&lt;$30 per customer</a:t>
                      </a:r>
                      <a:endParaRPr sz="11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73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73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73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73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73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73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73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73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73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73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0" name="Google Shape;420;p34" title="Asset 11@3x.png"/>
          <p:cNvPicPr preferRelativeResize="0"/>
          <p:nvPr/>
        </p:nvPicPr>
        <p:blipFill rotWithShape="1">
          <a:blip r:embed="rId3">
            <a:alphaModFix/>
          </a:blip>
          <a:srcRect b="160" l="-260" r="259" t="-160"/>
          <a:stretch/>
        </p:blipFill>
        <p:spPr>
          <a:xfrm>
            <a:off x="3078994" y="3420000"/>
            <a:ext cx="4481006" cy="7272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21" name="Google Shape;421;p34"/>
          <p:cNvCxnSpPr/>
          <p:nvPr/>
        </p:nvCxnSpPr>
        <p:spPr>
          <a:xfrm>
            <a:off x="535050" y="10249025"/>
            <a:ext cx="5783100" cy="0"/>
          </a:xfrm>
          <a:prstGeom prst="straightConnector1">
            <a:avLst/>
          </a:prstGeom>
          <a:noFill/>
          <a:ln cap="flat" cmpd="sng" w="19050">
            <a:solidFill>
              <a:srgbClr val="231F2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22" name="Google Shape;422;p34"/>
          <p:cNvSpPr txBox="1"/>
          <p:nvPr/>
        </p:nvSpPr>
        <p:spPr>
          <a:xfrm>
            <a:off x="5936146" y="10150581"/>
            <a:ext cx="1085400" cy="1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900">
                <a:solidFill>
                  <a:srgbClr val="414042"/>
                </a:solidFill>
                <a:latin typeface="Comfortaa"/>
                <a:ea typeface="Comfortaa"/>
                <a:cs typeface="Comfortaa"/>
                <a:sym typeface="Comfortaa"/>
              </a:rPr>
              <a:t>Page 22</a:t>
            </a:r>
            <a:endParaRPr b="1" sz="900">
              <a:solidFill>
                <a:srgbClr val="414042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423" name="Google Shape;423;p34"/>
          <p:cNvSpPr txBox="1"/>
          <p:nvPr/>
        </p:nvSpPr>
        <p:spPr>
          <a:xfrm>
            <a:off x="529975" y="1955658"/>
            <a:ext cx="6489900" cy="6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30799" lvl="0" marL="269999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800"/>
              <a:buFont typeface="Comfortaa"/>
              <a:buChar char="●"/>
            </a:pPr>
            <a:r>
              <a:rPr lang="uk" sz="1200">
                <a:solidFill>
                  <a:srgbClr val="414042"/>
                </a:solidFill>
                <a:latin typeface="Comfortaa"/>
                <a:ea typeface="Comfortaa"/>
                <a:cs typeface="Comfortaa"/>
                <a:sym typeface="Comfortaa"/>
              </a:rPr>
              <a:t>Define the core assumptions that influence your financial forecasts.</a:t>
            </a:r>
            <a:endParaRPr sz="1200">
              <a:solidFill>
                <a:srgbClr val="41404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30799" lvl="0" marL="269999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800"/>
              <a:buFont typeface="Comfortaa"/>
              <a:buChar char="●"/>
            </a:pPr>
            <a:r>
              <a:rPr lang="uk" sz="1200">
                <a:solidFill>
                  <a:srgbClr val="414042"/>
                </a:solidFill>
                <a:latin typeface="Comfortaa"/>
                <a:ea typeface="Comfortaa"/>
                <a:cs typeface="Comfortaa"/>
                <a:sym typeface="Comfortaa"/>
              </a:rPr>
              <a:t>Base assumptions on market research, industry benchmarks, or historical data.</a:t>
            </a:r>
            <a:endParaRPr sz="1200">
              <a:solidFill>
                <a:srgbClr val="414042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graphicFrame>
        <p:nvGraphicFramePr>
          <p:cNvPr id="424" name="Google Shape;424;p34"/>
          <p:cNvGraphicFramePr/>
          <p:nvPr/>
        </p:nvGraphicFramePr>
        <p:xfrm>
          <a:off x="540000" y="31035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{405F7883-E347-416F-8649-E5CD962F6AAE}</a:tableStyleId>
              </a:tblPr>
              <a:tblGrid>
                <a:gridCol w="1915475"/>
                <a:gridCol w="2936025"/>
                <a:gridCol w="1629700"/>
              </a:tblGrid>
              <a:tr h="5739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uk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Assumption</a:t>
                      </a:r>
                      <a:endParaRPr b="1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BCC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uk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Description</a:t>
                      </a:r>
                      <a:endParaRPr b="1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BCC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uk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Projected </a:t>
                      </a:r>
                      <a:endParaRPr b="1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uk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Value</a:t>
                      </a:r>
                      <a:endParaRPr b="1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BCCD9"/>
                    </a:solidFill>
                  </a:tcPr>
                </a:tc>
              </a:tr>
              <a:tr h="573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1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Customer Growth Rate</a:t>
                      </a:r>
                      <a:endParaRPr sz="11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1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Monthly percentage increase </a:t>
                      </a:r>
                      <a:endParaRPr sz="11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1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in new customers</a:t>
                      </a:r>
                      <a:endParaRPr sz="11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1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10% per month</a:t>
                      </a:r>
                      <a:endParaRPr sz="11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73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73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73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73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73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73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73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73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73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425" name="Google Shape;425;p34"/>
          <p:cNvSpPr txBox="1"/>
          <p:nvPr/>
        </p:nvSpPr>
        <p:spPr>
          <a:xfrm>
            <a:off x="529975" y="597575"/>
            <a:ext cx="5321400" cy="38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2800">
                <a:solidFill>
                  <a:srgbClr val="414042"/>
                </a:solidFill>
                <a:latin typeface="Comfortaa"/>
                <a:ea typeface="Comfortaa"/>
                <a:cs typeface="Comfortaa"/>
                <a:sym typeface="Comfortaa"/>
              </a:rPr>
              <a:t>7.   Financial Plan</a:t>
            </a:r>
            <a:endParaRPr b="1" sz="2800">
              <a:solidFill>
                <a:srgbClr val="414042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426" name="Google Shape;426;p34"/>
          <p:cNvSpPr txBox="1"/>
          <p:nvPr/>
        </p:nvSpPr>
        <p:spPr>
          <a:xfrm>
            <a:off x="529975" y="1404450"/>
            <a:ext cx="6481200" cy="2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800">
                <a:solidFill>
                  <a:srgbClr val="414042"/>
                </a:solidFill>
                <a:latin typeface="Comfortaa"/>
                <a:ea typeface="Comfortaa"/>
                <a:cs typeface="Comfortaa"/>
                <a:sym typeface="Comfortaa"/>
              </a:rPr>
              <a:t>7.1 Key Assumptions</a:t>
            </a:r>
            <a:endParaRPr b="1" sz="1800">
              <a:solidFill>
                <a:srgbClr val="414042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1" name="Google Shape;431;p35" title="Asset 11@3x.png"/>
          <p:cNvPicPr preferRelativeResize="0"/>
          <p:nvPr/>
        </p:nvPicPr>
        <p:blipFill rotWithShape="1">
          <a:blip r:embed="rId3">
            <a:alphaModFix/>
          </a:blip>
          <a:srcRect b="160" l="-260" r="259" t="-160"/>
          <a:stretch/>
        </p:blipFill>
        <p:spPr>
          <a:xfrm>
            <a:off x="3078994" y="3420000"/>
            <a:ext cx="4481006" cy="7272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32" name="Google Shape;432;p35"/>
          <p:cNvCxnSpPr/>
          <p:nvPr/>
        </p:nvCxnSpPr>
        <p:spPr>
          <a:xfrm>
            <a:off x="535050" y="10249025"/>
            <a:ext cx="5783100" cy="0"/>
          </a:xfrm>
          <a:prstGeom prst="straightConnector1">
            <a:avLst/>
          </a:prstGeom>
          <a:noFill/>
          <a:ln cap="flat" cmpd="sng" w="19050">
            <a:solidFill>
              <a:srgbClr val="231F2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33" name="Google Shape;433;p35"/>
          <p:cNvSpPr txBox="1"/>
          <p:nvPr/>
        </p:nvSpPr>
        <p:spPr>
          <a:xfrm>
            <a:off x="5936146" y="10150581"/>
            <a:ext cx="1085400" cy="1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900">
                <a:solidFill>
                  <a:srgbClr val="414042"/>
                </a:solidFill>
                <a:latin typeface="Comfortaa"/>
                <a:ea typeface="Comfortaa"/>
                <a:cs typeface="Comfortaa"/>
                <a:sym typeface="Comfortaa"/>
              </a:rPr>
              <a:t>Page 23</a:t>
            </a:r>
            <a:endParaRPr b="1" sz="900">
              <a:solidFill>
                <a:srgbClr val="414042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434" name="Google Shape;434;p35"/>
          <p:cNvSpPr txBox="1"/>
          <p:nvPr/>
        </p:nvSpPr>
        <p:spPr>
          <a:xfrm>
            <a:off x="529975" y="719625"/>
            <a:ext cx="6481200" cy="1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>
                <a:solidFill>
                  <a:srgbClr val="414042"/>
                </a:solidFill>
                <a:latin typeface="Comfortaa"/>
                <a:ea typeface="Comfortaa"/>
                <a:cs typeface="Comfortaa"/>
                <a:sym typeface="Comfortaa"/>
              </a:rPr>
              <a:t>7.1.2 Financial Forecasts Overview</a:t>
            </a:r>
            <a:endParaRPr b="1">
              <a:solidFill>
                <a:srgbClr val="414042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435" name="Google Shape;435;p35"/>
          <p:cNvSpPr txBox="1"/>
          <p:nvPr/>
        </p:nvSpPr>
        <p:spPr>
          <a:xfrm>
            <a:off x="529975" y="1244458"/>
            <a:ext cx="6489900" cy="4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30799" lvl="0" marL="269999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800"/>
              <a:buFont typeface="Comfortaa"/>
              <a:buChar char="●"/>
            </a:pPr>
            <a:r>
              <a:rPr lang="uk" sz="1200">
                <a:solidFill>
                  <a:srgbClr val="414042"/>
                </a:solidFill>
                <a:latin typeface="Comfortaa"/>
                <a:ea typeface="Comfortaa"/>
                <a:cs typeface="Comfortaa"/>
                <a:sym typeface="Comfortaa"/>
              </a:rPr>
              <a:t>Provide projections for revenue, expenses, and profit over the next 3-5 years.</a:t>
            </a:r>
            <a:endParaRPr sz="1200">
              <a:solidFill>
                <a:srgbClr val="41404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30799" lvl="0" marL="269999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800"/>
              <a:buFont typeface="Comfortaa"/>
              <a:buChar char="●"/>
            </a:pPr>
            <a:r>
              <a:rPr lang="uk" sz="1200">
                <a:solidFill>
                  <a:srgbClr val="414042"/>
                </a:solidFill>
                <a:latin typeface="Comfortaa"/>
                <a:ea typeface="Comfortaa"/>
                <a:cs typeface="Comfortaa"/>
                <a:sym typeface="Comfortaa"/>
              </a:rPr>
              <a:t>Use data-driven models to predict business growth and financial stability.</a:t>
            </a:r>
            <a:endParaRPr sz="1200">
              <a:solidFill>
                <a:srgbClr val="414042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graphicFrame>
        <p:nvGraphicFramePr>
          <p:cNvPr id="436" name="Google Shape;436;p35"/>
          <p:cNvGraphicFramePr/>
          <p:nvPr/>
        </p:nvGraphicFramePr>
        <p:xfrm>
          <a:off x="540000" y="2163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{405F7883-E347-416F-8649-E5CD962F6AAE}</a:tableStyleId>
              </a:tblPr>
              <a:tblGrid>
                <a:gridCol w="1534175"/>
                <a:gridCol w="1372950"/>
                <a:gridCol w="1461850"/>
                <a:gridCol w="2112200"/>
              </a:tblGrid>
              <a:tr h="5739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uk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Year</a:t>
                      </a:r>
                      <a:endParaRPr b="1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BCC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uk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Revenue</a:t>
                      </a:r>
                      <a:endParaRPr b="1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BCC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uk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Expenses</a:t>
                      </a:r>
                      <a:endParaRPr b="1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BCC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uk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Net Profit (or Loss)</a:t>
                      </a:r>
                      <a:endParaRPr b="1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BCCD9"/>
                    </a:solidFill>
                  </a:tcPr>
                </a:tc>
              </a:tr>
              <a:tr h="573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1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Year 1 (2027)</a:t>
                      </a:r>
                      <a:endParaRPr sz="11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1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$500,000</a:t>
                      </a:r>
                      <a:endParaRPr sz="11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1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$350,000</a:t>
                      </a:r>
                      <a:endParaRPr sz="11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1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$150,000</a:t>
                      </a:r>
                      <a:endParaRPr sz="11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73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73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1404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cxnSp>
        <p:nvCxnSpPr>
          <p:cNvPr id="437" name="Google Shape;437;p35"/>
          <p:cNvCxnSpPr/>
          <p:nvPr/>
        </p:nvCxnSpPr>
        <p:spPr>
          <a:xfrm>
            <a:off x="536325" y="5346000"/>
            <a:ext cx="6481200" cy="0"/>
          </a:xfrm>
          <a:prstGeom prst="straightConnector1">
            <a:avLst/>
          </a:prstGeom>
          <a:noFill/>
          <a:ln cap="flat" cmpd="sng" w="19050">
            <a:solidFill>
              <a:srgbClr val="D9DEEE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38" name="Google Shape;438;p35"/>
          <p:cNvSpPr txBox="1"/>
          <p:nvPr/>
        </p:nvSpPr>
        <p:spPr>
          <a:xfrm>
            <a:off x="529975" y="5848625"/>
            <a:ext cx="6481200" cy="1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>
                <a:solidFill>
                  <a:srgbClr val="414042"/>
                </a:solidFill>
                <a:latin typeface="Comfortaa"/>
                <a:ea typeface="Comfortaa"/>
                <a:cs typeface="Comfortaa"/>
                <a:sym typeface="Comfortaa"/>
              </a:rPr>
              <a:t>7.1.3 Additional Notes</a:t>
            </a:r>
            <a:endParaRPr b="1">
              <a:solidFill>
                <a:srgbClr val="414042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439" name="Google Shape;439;p35"/>
          <p:cNvSpPr txBox="1"/>
          <p:nvPr/>
        </p:nvSpPr>
        <p:spPr>
          <a:xfrm>
            <a:off x="529975" y="6418178"/>
            <a:ext cx="6489900" cy="6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30799" lvl="0" marL="269999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800"/>
              <a:buFont typeface="Comfortaa"/>
              <a:buChar char="●"/>
            </a:pPr>
            <a:r>
              <a:rPr lang="uk" sz="1200">
                <a:solidFill>
                  <a:srgbClr val="414042"/>
                </a:solidFill>
                <a:latin typeface="Comfortaa"/>
                <a:ea typeface="Comfortaa"/>
                <a:cs typeface="Comfortaa"/>
                <a:sym typeface="Comfortaa"/>
              </a:rPr>
              <a:t>Mention external factors that could impact these assumptions </a:t>
            </a:r>
            <a:br>
              <a:rPr lang="uk" sz="1200">
                <a:solidFill>
                  <a:srgbClr val="414042"/>
                </a:solidFill>
                <a:latin typeface="Comfortaa"/>
                <a:ea typeface="Comfortaa"/>
                <a:cs typeface="Comfortaa"/>
                <a:sym typeface="Comfortaa"/>
              </a:rPr>
            </a:br>
            <a:r>
              <a:rPr lang="uk" sz="1200">
                <a:solidFill>
                  <a:srgbClr val="414042"/>
                </a:solidFill>
                <a:latin typeface="Comfortaa"/>
                <a:ea typeface="Comfortaa"/>
                <a:cs typeface="Comfortaa"/>
                <a:sym typeface="Comfortaa"/>
              </a:rPr>
              <a:t>(e.g., economic trends, regulatory changes).</a:t>
            </a:r>
            <a:endParaRPr sz="1200">
              <a:solidFill>
                <a:srgbClr val="41404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30799" lvl="0" marL="269999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800"/>
              <a:buFont typeface="Comfortaa"/>
              <a:buChar char="●"/>
            </a:pPr>
            <a:r>
              <a:rPr lang="uk" sz="1200">
                <a:solidFill>
                  <a:srgbClr val="414042"/>
                </a:solidFill>
                <a:latin typeface="Comfortaa"/>
                <a:ea typeface="Comfortaa"/>
                <a:cs typeface="Comfortaa"/>
                <a:sym typeface="Comfortaa"/>
              </a:rPr>
              <a:t>Explain any contingency plans in case of deviations from forecasts.</a:t>
            </a:r>
            <a:endParaRPr sz="1200">
              <a:solidFill>
                <a:srgbClr val="414042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4" name="Google Shape;444;p36" title="Asset 11@3x.png"/>
          <p:cNvPicPr preferRelativeResize="0"/>
          <p:nvPr/>
        </p:nvPicPr>
        <p:blipFill rotWithShape="1">
          <a:blip r:embed="rId3">
            <a:alphaModFix/>
          </a:blip>
          <a:srcRect b="160" l="-260" r="259" t="-160"/>
          <a:stretch/>
        </p:blipFill>
        <p:spPr>
          <a:xfrm>
            <a:off x="3078994" y="3420000"/>
            <a:ext cx="4481006" cy="7272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45" name="Google Shape;445;p36"/>
          <p:cNvCxnSpPr/>
          <p:nvPr/>
        </p:nvCxnSpPr>
        <p:spPr>
          <a:xfrm>
            <a:off x="535050" y="10249025"/>
            <a:ext cx="5783100" cy="0"/>
          </a:xfrm>
          <a:prstGeom prst="straightConnector1">
            <a:avLst/>
          </a:prstGeom>
          <a:noFill/>
          <a:ln cap="flat" cmpd="sng" w="19050">
            <a:solidFill>
              <a:srgbClr val="231F2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46" name="Google Shape;446;p36"/>
          <p:cNvSpPr txBox="1"/>
          <p:nvPr/>
        </p:nvSpPr>
        <p:spPr>
          <a:xfrm>
            <a:off x="5936146" y="10150581"/>
            <a:ext cx="1085400" cy="1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900">
                <a:solidFill>
                  <a:srgbClr val="414042"/>
                </a:solidFill>
                <a:latin typeface="Comfortaa"/>
                <a:ea typeface="Comfortaa"/>
                <a:cs typeface="Comfortaa"/>
                <a:sym typeface="Comfortaa"/>
              </a:rPr>
              <a:t>Page 24</a:t>
            </a:r>
            <a:endParaRPr b="1" sz="900">
              <a:solidFill>
                <a:srgbClr val="414042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447" name="Google Shape;447;p36"/>
          <p:cNvSpPr txBox="1"/>
          <p:nvPr/>
        </p:nvSpPr>
        <p:spPr>
          <a:xfrm>
            <a:off x="529975" y="719625"/>
            <a:ext cx="6481200" cy="1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>
                <a:solidFill>
                  <a:srgbClr val="414042"/>
                </a:solidFill>
                <a:latin typeface="Comfortaa"/>
                <a:ea typeface="Comfortaa"/>
                <a:cs typeface="Comfortaa"/>
                <a:sym typeface="Comfortaa"/>
              </a:rPr>
              <a:t>7.1.4 Revenue Forecast</a:t>
            </a:r>
            <a:endParaRPr b="1">
              <a:solidFill>
                <a:srgbClr val="414042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448" name="Google Shape;448;p36"/>
          <p:cNvSpPr txBox="1"/>
          <p:nvPr/>
        </p:nvSpPr>
        <p:spPr>
          <a:xfrm>
            <a:off x="529975" y="1244458"/>
            <a:ext cx="64899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200">
                <a:solidFill>
                  <a:srgbClr val="414042"/>
                </a:solidFill>
                <a:latin typeface="Comfortaa"/>
                <a:ea typeface="Comfortaa"/>
                <a:cs typeface="Comfortaa"/>
                <a:sym typeface="Comfortaa"/>
              </a:rPr>
              <a:t>Include a chart that shows your projected revenue.</a:t>
            </a:r>
            <a:endParaRPr sz="1200">
              <a:solidFill>
                <a:srgbClr val="414042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449" name="Google Shape;449;p36"/>
          <p:cNvSpPr txBox="1"/>
          <p:nvPr/>
        </p:nvSpPr>
        <p:spPr>
          <a:xfrm>
            <a:off x="529975" y="5683525"/>
            <a:ext cx="6481200" cy="1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>
                <a:solidFill>
                  <a:srgbClr val="414042"/>
                </a:solidFill>
                <a:latin typeface="Comfortaa"/>
                <a:ea typeface="Comfortaa"/>
                <a:cs typeface="Comfortaa"/>
                <a:sym typeface="Comfortaa"/>
              </a:rPr>
              <a:t>7.1.5 Expense Forecast</a:t>
            </a:r>
            <a:endParaRPr b="1">
              <a:solidFill>
                <a:srgbClr val="414042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450" name="Google Shape;450;p36"/>
          <p:cNvSpPr txBox="1"/>
          <p:nvPr/>
        </p:nvSpPr>
        <p:spPr>
          <a:xfrm>
            <a:off x="529975" y="6253078"/>
            <a:ext cx="64899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200">
                <a:solidFill>
                  <a:srgbClr val="414042"/>
                </a:solidFill>
                <a:latin typeface="Comfortaa"/>
                <a:ea typeface="Comfortaa"/>
                <a:cs typeface="Comfortaa"/>
                <a:sym typeface="Comfortaa"/>
              </a:rPr>
              <a:t>Include a chart that shows your projected expenses.</a:t>
            </a:r>
            <a:endParaRPr sz="1200">
              <a:solidFill>
                <a:srgbClr val="414042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451" name="Google Shape;451;p36" title="Asset 13@3x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9975" y="1749780"/>
            <a:ext cx="6489902" cy="349684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2" name="Google Shape;452;p36" title="Asset 6@3x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9975" y="6884442"/>
            <a:ext cx="6489898" cy="28087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7" name="Google Shape;457;p37" title="Asset 11@3x.png"/>
          <p:cNvPicPr preferRelativeResize="0"/>
          <p:nvPr/>
        </p:nvPicPr>
        <p:blipFill rotWithShape="1">
          <a:blip r:embed="rId3">
            <a:alphaModFix/>
          </a:blip>
          <a:srcRect b="160" l="-260" r="259" t="-160"/>
          <a:stretch/>
        </p:blipFill>
        <p:spPr>
          <a:xfrm>
            <a:off x="3078994" y="3420000"/>
            <a:ext cx="4481006" cy="7272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58" name="Google Shape;458;p37"/>
          <p:cNvCxnSpPr/>
          <p:nvPr/>
        </p:nvCxnSpPr>
        <p:spPr>
          <a:xfrm>
            <a:off x="535050" y="10249025"/>
            <a:ext cx="5783100" cy="0"/>
          </a:xfrm>
          <a:prstGeom prst="straightConnector1">
            <a:avLst/>
          </a:prstGeom>
          <a:noFill/>
          <a:ln cap="flat" cmpd="sng" w="19050">
            <a:solidFill>
              <a:srgbClr val="231F2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59" name="Google Shape;459;p37"/>
          <p:cNvSpPr txBox="1"/>
          <p:nvPr/>
        </p:nvSpPr>
        <p:spPr>
          <a:xfrm>
            <a:off x="5936146" y="10150581"/>
            <a:ext cx="1085400" cy="1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900">
                <a:solidFill>
                  <a:srgbClr val="414042"/>
                </a:solidFill>
                <a:latin typeface="Comfortaa"/>
                <a:ea typeface="Comfortaa"/>
                <a:cs typeface="Comfortaa"/>
                <a:sym typeface="Comfortaa"/>
              </a:rPr>
              <a:t>Page 25</a:t>
            </a:r>
            <a:endParaRPr b="1" sz="900">
              <a:solidFill>
                <a:srgbClr val="414042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460" name="Google Shape;460;p37"/>
          <p:cNvSpPr txBox="1"/>
          <p:nvPr/>
        </p:nvSpPr>
        <p:spPr>
          <a:xfrm>
            <a:off x="529975" y="719625"/>
            <a:ext cx="6481200" cy="1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>
                <a:solidFill>
                  <a:srgbClr val="414042"/>
                </a:solidFill>
                <a:latin typeface="Comfortaa"/>
                <a:ea typeface="Comfortaa"/>
                <a:cs typeface="Comfortaa"/>
                <a:sym typeface="Comfortaa"/>
              </a:rPr>
              <a:t>7.1.4 Revenue Forecast</a:t>
            </a:r>
            <a:endParaRPr b="1">
              <a:solidFill>
                <a:srgbClr val="414042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461" name="Google Shape;461;p37"/>
          <p:cNvSpPr txBox="1"/>
          <p:nvPr/>
        </p:nvSpPr>
        <p:spPr>
          <a:xfrm>
            <a:off x="529975" y="1244458"/>
            <a:ext cx="64899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200">
                <a:solidFill>
                  <a:srgbClr val="414042"/>
                </a:solidFill>
                <a:latin typeface="Comfortaa"/>
                <a:ea typeface="Comfortaa"/>
                <a:cs typeface="Comfortaa"/>
                <a:sym typeface="Comfortaa"/>
              </a:rPr>
              <a:t>Include a chart that shows your projected revenue.</a:t>
            </a:r>
            <a:endParaRPr sz="1200">
              <a:solidFill>
                <a:srgbClr val="414042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cxnSp>
        <p:nvCxnSpPr>
          <p:cNvPr id="462" name="Google Shape;462;p37"/>
          <p:cNvCxnSpPr/>
          <p:nvPr/>
        </p:nvCxnSpPr>
        <p:spPr>
          <a:xfrm>
            <a:off x="536325" y="5346000"/>
            <a:ext cx="6481200" cy="0"/>
          </a:xfrm>
          <a:prstGeom prst="straightConnector1">
            <a:avLst/>
          </a:prstGeom>
          <a:noFill/>
          <a:ln cap="flat" cmpd="sng" w="19050">
            <a:solidFill>
              <a:srgbClr val="D9DEEE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463" name="Google Shape;463;p37" title="Asset 14@3x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0000" y="1858984"/>
            <a:ext cx="6481199" cy="29639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8" name="Google Shape;468;p38" title="Asset 11@3x.png"/>
          <p:cNvPicPr preferRelativeResize="0"/>
          <p:nvPr/>
        </p:nvPicPr>
        <p:blipFill rotWithShape="1">
          <a:blip r:embed="rId3">
            <a:alphaModFix/>
          </a:blip>
          <a:srcRect b="160" l="-260" r="259" t="-160"/>
          <a:stretch/>
        </p:blipFill>
        <p:spPr>
          <a:xfrm>
            <a:off x="3078994" y="3420000"/>
            <a:ext cx="4481006" cy="7272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69" name="Google Shape;469;p38"/>
          <p:cNvCxnSpPr/>
          <p:nvPr/>
        </p:nvCxnSpPr>
        <p:spPr>
          <a:xfrm>
            <a:off x="535050" y="10249025"/>
            <a:ext cx="5783100" cy="0"/>
          </a:xfrm>
          <a:prstGeom prst="straightConnector1">
            <a:avLst/>
          </a:prstGeom>
          <a:noFill/>
          <a:ln cap="flat" cmpd="sng" w="19050">
            <a:solidFill>
              <a:srgbClr val="231F2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70" name="Google Shape;470;p38"/>
          <p:cNvSpPr txBox="1"/>
          <p:nvPr/>
        </p:nvSpPr>
        <p:spPr>
          <a:xfrm>
            <a:off x="5936146" y="10150581"/>
            <a:ext cx="1085400" cy="1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900">
                <a:solidFill>
                  <a:srgbClr val="414042"/>
                </a:solidFill>
                <a:latin typeface="Comfortaa"/>
                <a:ea typeface="Comfortaa"/>
                <a:cs typeface="Comfortaa"/>
                <a:sym typeface="Comfortaa"/>
              </a:rPr>
              <a:t>Page 26</a:t>
            </a:r>
            <a:endParaRPr b="1" sz="900">
              <a:solidFill>
                <a:srgbClr val="414042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cxnSp>
        <p:nvCxnSpPr>
          <p:cNvPr id="471" name="Google Shape;471;p38"/>
          <p:cNvCxnSpPr/>
          <p:nvPr/>
        </p:nvCxnSpPr>
        <p:spPr>
          <a:xfrm>
            <a:off x="536325" y="5346000"/>
            <a:ext cx="6481200" cy="0"/>
          </a:xfrm>
          <a:prstGeom prst="straightConnector1">
            <a:avLst/>
          </a:prstGeom>
          <a:noFill/>
          <a:ln cap="flat" cmpd="sng" w="19050">
            <a:solidFill>
              <a:srgbClr val="D9DEEE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72" name="Google Shape;472;p38"/>
          <p:cNvSpPr txBox="1"/>
          <p:nvPr/>
        </p:nvSpPr>
        <p:spPr>
          <a:xfrm>
            <a:off x="529975" y="5848625"/>
            <a:ext cx="6481200" cy="1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>
                <a:solidFill>
                  <a:srgbClr val="414042"/>
                </a:solidFill>
                <a:latin typeface="Comfortaa"/>
                <a:ea typeface="Comfortaa"/>
                <a:cs typeface="Comfortaa"/>
                <a:sym typeface="Comfortaa"/>
              </a:rPr>
              <a:t>7.2.2 Use of Funding</a:t>
            </a:r>
            <a:endParaRPr b="1">
              <a:solidFill>
                <a:srgbClr val="414042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473" name="Google Shape;473;p38"/>
          <p:cNvSpPr txBox="1"/>
          <p:nvPr/>
        </p:nvSpPr>
        <p:spPr>
          <a:xfrm>
            <a:off x="529975" y="6418178"/>
            <a:ext cx="6489900" cy="4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30799" lvl="0" marL="269999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800"/>
              <a:buFont typeface="Comfortaa"/>
              <a:buChar char="●"/>
            </a:pPr>
            <a:r>
              <a:rPr lang="uk" sz="1200">
                <a:solidFill>
                  <a:srgbClr val="414042"/>
                </a:solidFill>
                <a:latin typeface="Comfortaa"/>
                <a:ea typeface="Comfortaa"/>
                <a:cs typeface="Comfortaa"/>
                <a:sym typeface="Comfortaa"/>
              </a:rPr>
              <a:t>Explain how the funds will be allocated to grow the business.</a:t>
            </a:r>
            <a:endParaRPr sz="1200">
              <a:solidFill>
                <a:srgbClr val="41404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30799" lvl="0" marL="269999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800"/>
              <a:buFont typeface="Comfortaa"/>
              <a:buChar char="●"/>
            </a:pPr>
            <a:r>
              <a:rPr lang="uk" sz="1200">
                <a:solidFill>
                  <a:srgbClr val="414042"/>
                </a:solidFill>
                <a:latin typeface="Comfortaa"/>
                <a:ea typeface="Comfortaa"/>
                <a:cs typeface="Comfortaa"/>
                <a:sym typeface="Comfortaa"/>
              </a:rPr>
              <a:t>Show specific areas where the investment will be used.</a:t>
            </a:r>
            <a:endParaRPr sz="1200">
              <a:solidFill>
                <a:srgbClr val="414042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474" name="Google Shape;474;p38"/>
          <p:cNvSpPr txBox="1"/>
          <p:nvPr/>
        </p:nvSpPr>
        <p:spPr>
          <a:xfrm>
            <a:off x="529975" y="703775"/>
            <a:ext cx="6481200" cy="2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800">
                <a:solidFill>
                  <a:srgbClr val="414042"/>
                </a:solidFill>
                <a:latin typeface="Comfortaa"/>
                <a:ea typeface="Comfortaa"/>
                <a:cs typeface="Comfortaa"/>
                <a:sym typeface="Comfortaa"/>
              </a:rPr>
              <a:t>7.2 Financing</a:t>
            </a:r>
            <a:endParaRPr b="1" sz="1800">
              <a:solidFill>
                <a:srgbClr val="414042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475" name="Google Shape;475;p38"/>
          <p:cNvSpPr txBox="1"/>
          <p:nvPr/>
        </p:nvSpPr>
        <p:spPr>
          <a:xfrm>
            <a:off x="529975" y="1278425"/>
            <a:ext cx="6481200" cy="1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>
                <a:solidFill>
                  <a:srgbClr val="414042"/>
                </a:solidFill>
                <a:latin typeface="Comfortaa"/>
                <a:ea typeface="Comfortaa"/>
                <a:cs typeface="Comfortaa"/>
                <a:sym typeface="Comfortaa"/>
              </a:rPr>
              <a:t>7.2.1 Sources of Funding</a:t>
            </a:r>
            <a:endParaRPr b="1">
              <a:solidFill>
                <a:srgbClr val="414042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476" name="Google Shape;476;p38"/>
          <p:cNvSpPr txBox="1"/>
          <p:nvPr/>
        </p:nvSpPr>
        <p:spPr>
          <a:xfrm>
            <a:off x="529975" y="1879458"/>
            <a:ext cx="6489900" cy="90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30799" lvl="0" marL="269999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800"/>
              <a:buFont typeface="Comfortaa"/>
              <a:buChar char="●"/>
            </a:pPr>
            <a:r>
              <a:rPr lang="uk" sz="1200">
                <a:solidFill>
                  <a:srgbClr val="414042"/>
                </a:solidFill>
                <a:latin typeface="Comfortaa"/>
                <a:ea typeface="Comfortaa"/>
                <a:cs typeface="Comfortaa"/>
                <a:sym typeface="Comfortaa"/>
              </a:rPr>
              <a:t>List all funding sources you are using or plan to use.</a:t>
            </a:r>
            <a:endParaRPr sz="1200">
              <a:solidFill>
                <a:srgbClr val="41404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30799" lvl="0" marL="269999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800"/>
              <a:buFont typeface="Comfortaa"/>
              <a:buChar char="●"/>
            </a:pPr>
            <a:r>
              <a:rPr lang="uk" sz="1200">
                <a:solidFill>
                  <a:srgbClr val="414042"/>
                </a:solidFill>
                <a:latin typeface="Comfortaa"/>
                <a:ea typeface="Comfortaa"/>
                <a:cs typeface="Comfortaa"/>
                <a:sym typeface="Comfortaa"/>
              </a:rPr>
              <a:t>Mention whether the funds come from investors, loans, grants, </a:t>
            </a:r>
            <a:br>
              <a:rPr lang="uk" sz="1200">
                <a:solidFill>
                  <a:srgbClr val="414042"/>
                </a:solidFill>
                <a:latin typeface="Comfortaa"/>
                <a:ea typeface="Comfortaa"/>
                <a:cs typeface="Comfortaa"/>
                <a:sym typeface="Comfortaa"/>
              </a:rPr>
            </a:br>
            <a:r>
              <a:rPr lang="uk" sz="1200">
                <a:solidFill>
                  <a:srgbClr val="414042"/>
                </a:solidFill>
                <a:latin typeface="Comfortaa"/>
                <a:ea typeface="Comfortaa"/>
                <a:cs typeface="Comfortaa"/>
                <a:sym typeface="Comfortaa"/>
              </a:rPr>
              <a:t>personal savings, or revenue reinvestment.</a:t>
            </a:r>
            <a:endParaRPr sz="1200">
              <a:solidFill>
                <a:srgbClr val="41404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30799" lvl="0" marL="269999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800"/>
              <a:buFont typeface="Comfortaa"/>
              <a:buChar char="●"/>
            </a:pPr>
            <a:r>
              <a:rPr lang="uk" sz="1200">
                <a:solidFill>
                  <a:srgbClr val="414042"/>
                </a:solidFill>
                <a:latin typeface="Comfortaa"/>
                <a:ea typeface="Comfortaa"/>
                <a:cs typeface="Comfortaa"/>
                <a:sym typeface="Comfortaa"/>
              </a:rPr>
              <a:t>Provide estimated amounts and terms (if applicable).</a:t>
            </a:r>
            <a:endParaRPr sz="1200">
              <a:solidFill>
                <a:srgbClr val="414042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" name="Google Shape;481;p39" title="Asset 11@3x.png"/>
          <p:cNvPicPr preferRelativeResize="0"/>
          <p:nvPr/>
        </p:nvPicPr>
        <p:blipFill rotWithShape="1">
          <a:blip r:embed="rId3">
            <a:alphaModFix/>
          </a:blip>
          <a:srcRect b="160" l="-260" r="259" t="-160"/>
          <a:stretch/>
        </p:blipFill>
        <p:spPr>
          <a:xfrm>
            <a:off x="3078994" y="3420000"/>
            <a:ext cx="4481006" cy="7272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82" name="Google Shape;482;p39"/>
          <p:cNvCxnSpPr/>
          <p:nvPr/>
        </p:nvCxnSpPr>
        <p:spPr>
          <a:xfrm>
            <a:off x="535050" y="10249025"/>
            <a:ext cx="5783100" cy="0"/>
          </a:xfrm>
          <a:prstGeom prst="straightConnector1">
            <a:avLst/>
          </a:prstGeom>
          <a:noFill/>
          <a:ln cap="flat" cmpd="sng" w="19050">
            <a:solidFill>
              <a:srgbClr val="231F2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83" name="Google Shape;483;p39"/>
          <p:cNvSpPr txBox="1"/>
          <p:nvPr/>
        </p:nvSpPr>
        <p:spPr>
          <a:xfrm>
            <a:off x="5936146" y="10150581"/>
            <a:ext cx="1085400" cy="1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900">
                <a:solidFill>
                  <a:srgbClr val="414042"/>
                </a:solidFill>
                <a:latin typeface="Comfortaa"/>
                <a:ea typeface="Comfortaa"/>
                <a:cs typeface="Comfortaa"/>
                <a:sym typeface="Comfortaa"/>
              </a:rPr>
              <a:t>Page 27</a:t>
            </a:r>
            <a:endParaRPr b="1" sz="900">
              <a:solidFill>
                <a:srgbClr val="414042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484" name="Google Shape;484;p39"/>
          <p:cNvSpPr txBox="1"/>
          <p:nvPr/>
        </p:nvSpPr>
        <p:spPr>
          <a:xfrm>
            <a:off x="529975" y="719625"/>
            <a:ext cx="6481200" cy="1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>
                <a:solidFill>
                  <a:srgbClr val="414042"/>
                </a:solidFill>
                <a:latin typeface="Comfortaa"/>
                <a:ea typeface="Comfortaa"/>
                <a:cs typeface="Comfortaa"/>
                <a:sym typeface="Comfortaa"/>
              </a:rPr>
              <a:t>7.2.3 Future Funding Needs (if applicable)</a:t>
            </a:r>
            <a:endParaRPr b="1">
              <a:solidFill>
                <a:srgbClr val="414042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485" name="Google Shape;485;p39"/>
          <p:cNvSpPr txBox="1"/>
          <p:nvPr/>
        </p:nvSpPr>
        <p:spPr>
          <a:xfrm>
            <a:off x="529975" y="1244458"/>
            <a:ext cx="6489900" cy="6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30799" lvl="0" marL="269999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800"/>
              <a:buFont typeface="Comfortaa"/>
              <a:buChar char="●"/>
            </a:pPr>
            <a:r>
              <a:rPr lang="uk" sz="1200">
                <a:solidFill>
                  <a:srgbClr val="414042"/>
                </a:solidFill>
                <a:latin typeface="Comfortaa"/>
                <a:ea typeface="Comfortaa"/>
                <a:cs typeface="Comfortaa"/>
                <a:sym typeface="Comfortaa"/>
              </a:rPr>
              <a:t>If additional funding is expected in the future, mention when and how much will be needed.</a:t>
            </a:r>
            <a:endParaRPr sz="1200">
              <a:solidFill>
                <a:srgbClr val="41404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30799" lvl="0" marL="269999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800"/>
              <a:buFont typeface="Comfortaa"/>
              <a:buChar char="●"/>
            </a:pPr>
            <a:r>
              <a:rPr lang="uk" sz="1200">
                <a:solidFill>
                  <a:srgbClr val="414042"/>
                </a:solidFill>
                <a:latin typeface="Comfortaa"/>
                <a:ea typeface="Comfortaa"/>
                <a:cs typeface="Comfortaa"/>
                <a:sym typeface="Comfortaa"/>
              </a:rPr>
              <a:t>Explain what milestones must be achieved before seeking more investment.</a:t>
            </a:r>
            <a:endParaRPr sz="1200">
              <a:solidFill>
                <a:srgbClr val="414042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0" name="Google Shape;490;p40" title="Asset 11@3x.png"/>
          <p:cNvPicPr preferRelativeResize="0"/>
          <p:nvPr/>
        </p:nvPicPr>
        <p:blipFill rotWithShape="1">
          <a:blip r:embed="rId3">
            <a:alphaModFix/>
          </a:blip>
          <a:srcRect b="160" l="-260" r="259" t="-160"/>
          <a:stretch/>
        </p:blipFill>
        <p:spPr>
          <a:xfrm>
            <a:off x="3078994" y="3420000"/>
            <a:ext cx="4481006" cy="7272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91" name="Google Shape;491;p40"/>
          <p:cNvCxnSpPr/>
          <p:nvPr/>
        </p:nvCxnSpPr>
        <p:spPr>
          <a:xfrm>
            <a:off x="535050" y="10249025"/>
            <a:ext cx="5783100" cy="0"/>
          </a:xfrm>
          <a:prstGeom prst="straightConnector1">
            <a:avLst/>
          </a:prstGeom>
          <a:noFill/>
          <a:ln cap="flat" cmpd="sng" w="19050">
            <a:solidFill>
              <a:srgbClr val="231F2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92" name="Google Shape;492;p40"/>
          <p:cNvSpPr txBox="1"/>
          <p:nvPr/>
        </p:nvSpPr>
        <p:spPr>
          <a:xfrm>
            <a:off x="5936146" y="10150581"/>
            <a:ext cx="1085400" cy="1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900">
                <a:solidFill>
                  <a:srgbClr val="414042"/>
                </a:solidFill>
                <a:latin typeface="Comfortaa"/>
                <a:ea typeface="Comfortaa"/>
                <a:cs typeface="Comfortaa"/>
                <a:sym typeface="Comfortaa"/>
              </a:rPr>
              <a:t>Page 28</a:t>
            </a:r>
            <a:endParaRPr b="1" sz="900">
              <a:solidFill>
                <a:srgbClr val="414042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493" name="Google Shape;493;p40"/>
          <p:cNvSpPr txBox="1"/>
          <p:nvPr/>
        </p:nvSpPr>
        <p:spPr>
          <a:xfrm>
            <a:off x="529975" y="703775"/>
            <a:ext cx="6481200" cy="2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800">
                <a:solidFill>
                  <a:srgbClr val="414042"/>
                </a:solidFill>
                <a:latin typeface="Comfortaa"/>
                <a:ea typeface="Comfortaa"/>
                <a:cs typeface="Comfortaa"/>
                <a:sym typeface="Comfortaa"/>
              </a:rPr>
              <a:t>7.3 Financial Statements</a:t>
            </a:r>
            <a:endParaRPr b="1" sz="1800">
              <a:solidFill>
                <a:srgbClr val="414042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494" name="Google Shape;494;p40"/>
          <p:cNvSpPr txBox="1"/>
          <p:nvPr/>
        </p:nvSpPr>
        <p:spPr>
          <a:xfrm>
            <a:off x="529975" y="1278425"/>
            <a:ext cx="6481200" cy="1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>
                <a:solidFill>
                  <a:srgbClr val="414042"/>
                </a:solidFill>
                <a:latin typeface="Comfortaa"/>
                <a:ea typeface="Comfortaa"/>
                <a:cs typeface="Comfortaa"/>
                <a:sym typeface="Comfortaa"/>
              </a:rPr>
              <a:t>7.3.1 </a:t>
            </a:r>
            <a:r>
              <a:rPr b="1" lang="uk">
                <a:solidFill>
                  <a:srgbClr val="414042"/>
                </a:solidFill>
                <a:latin typeface="Comfortaa"/>
                <a:ea typeface="Comfortaa"/>
                <a:cs typeface="Comfortaa"/>
                <a:sym typeface="Comfortaa"/>
              </a:rPr>
              <a:t>Profit</a:t>
            </a:r>
            <a:r>
              <a:rPr b="1" lang="uk">
                <a:solidFill>
                  <a:srgbClr val="414042"/>
                </a:solidFill>
                <a:latin typeface="Comfortaa"/>
                <a:ea typeface="Comfortaa"/>
                <a:cs typeface="Comfortaa"/>
                <a:sym typeface="Comfortaa"/>
              </a:rPr>
              <a:t> &amp; Loss</a:t>
            </a:r>
            <a:endParaRPr b="1">
              <a:solidFill>
                <a:srgbClr val="414042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495" name="Google Shape;495;p40"/>
          <p:cNvSpPr txBox="1"/>
          <p:nvPr/>
        </p:nvSpPr>
        <p:spPr>
          <a:xfrm>
            <a:off x="529975" y="1879458"/>
            <a:ext cx="6489900" cy="114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30799" lvl="0" marL="269999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800"/>
              <a:buFont typeface="Comfortaa"/>
              <a:buChar char="●"/>
            </a:pPr>
            <a:r>
              <a:rPr lang="uk" sz="1200">
                <a:solidFill>
                  <a:srgbClr val="414042"/>
                </a:solidFill>
                <a:latin typeface="Comfortaa"/>
                <a:ea typeface="Comfortaa"/>
                <a:cs typeface="Comfortaa"/>
                <a:sym typeface="Comfortaa"/>
              </a:rPr>
              <a:t>Add an income statement in the form of a spreadsheet that shows the company's revenues, expenses, and net profit (or loss) for a specific period (monthly, quarterly, or annually). </a:t>
            </a:r>
            <a:endParaRPr sz="1200">
              <a:solidFill>
                <a:srgbClr val="41404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30799" lvl="0" marL="269999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800"/>
              <a:buFont typeface="Comfortaa"/>
              <a:buChar char="●"/>
            </a:pPr>
            <a:r>
              <a:rPr lang="uk" sz="1200">
                <a:solidFill>
                  <a:srgbClr val="414042"/>
                </a:solidFill>
                <a:latin typeface="Comfortaa"/>
                <a:ea typeface="Comfortaa"/>
                <a:cs typeface="Comfortaa"/>
                <a:sym typeface="Comfortaa"/>
              </a:rPr>
              <a:t>This spreadsheet will help investors understand your profitability and financial health.</a:t>
            </a:r>
            <a:endParaRPr sz="1200">
              <a:solidFill>
                <a:srgbClr val="414042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496" name="Google Shape;496;p40"/>
          <p:cNvSpPr/>
          <p:nvPr/>
        </p:nvSpPr>
        <p:spPr>
          <a:xfrm>
            <a:off x="540000" y="3671700"/>
            <a:ext cx="6481200" cy="5957400"/>
          </a:xfrm>
          <a:prstGeom prst="rect">
            <a:avLst/>
          </a:prstGeom>
          <a:noFill/>
          <a:ln cap="flat" cmpd="sng" w="19050">
            <a:solidFill>
              <a:srgbClr val="D9DEE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7" name="Google Shape;497;p40"/>
          <p:cNvSpPr txBox="1"/>
          <p:nvPr/>
        </p:nvSpPr>
        <p:spPr>
          <a:xfrm>
            <a:off x="728550" y="5680650"/>
            <a:ext cx="6092700" cy="19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4200">
                <a:solidFill>
                  <a:srgbClr val="D9DEEE"/>
                </a:solidFill>
                <a:latin typeface="Comfortaa"/>
                <a:ea typeface="Comfortaa"/>
                <a:cs typeface="Comfortaa"/>
                <a:sym typeface="Comfortaa"/>
              </a:rPr>
              <a:t>Your </a:t>
            </a:r>
            <a:endParaRPr b="1" sz="4200">
              <a:solidFill>
                <a:srgbClr val="D9DEEE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4200">
                <a:solidFill>
                  <a:srgbClr val="D9DEEE"/>
                </a:solidFill>
                <a:latin typeface="Comfortaa"/>
                <a:ea typeface="Comfortaa"/>
                <a:cs typeface="Comfortaa"/>
                <a:sym typeface="Comfortaa"/>
              </a:rPr>
              <a:t>Profit &amp; Loss </a:t>
            </a:r>
            <a:endParaRPr b="1" sz="4200">
              <a:solidFill>
                <a:srgbClr val="D9DEEE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4200">
                <a:solidFill>
                  <a:srgbClr val="D9DEEE"/>
                </a:solidFill>
                <a:latin typeface="Comfortaa"/>
                <a:ea typeface="Comfortaa"/>
                <a:cs typeface="Comfortaa"/>
                <a:sym typeface="Comfortaa"/>
              </a:rPr>
              <a:t>Report is Here</a:t>
            </a:r>
            <a:endParaRPr b="1" sz="4200">
              <a:solidFill>
                <a:srgbClr val="D9DEEE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2" name="Google Shape;502;p41" title="Asset 11@3x.png"/>
          <p:cNvPicPr preferRelativeResize="0"/>
          <p:nvPr/>
        </p:nvPicPr>
        <p:blipFill rotWithShape="1">
          <a:blip r:embed="rId3">
            <a:alphaModFix/>
          </a:blip>
          <a:srcRect b="160" l="-260" r="259" t="-160"/>
          <a:stretch/>
        </p:blipFill>
        <p:spPr>
          <a:xfrm>
            <a:off x="3078994" y="3420000"/>
            <a:ext cx="4481006" cy="7272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03" name="Google Shape;503;p41"/>
          <p:cNvCxnSpPr/>
          <p:nvPr/>
        </p:nvCxnSpPr>
        <p:spPr>
          <a:xfrm>
            <a:off x="535050" y="10249025"/>
            <a:ext cx="5783100" cy="0"/>
          </a:xfrm>
          <a:prstGeom prst="straightConnector1">
            <a:avLst/>
          </a:prstGeom>
          <a:noFill/>
          <a:ln cap="flat" cmpd="sng" w="19050">
            <a:solidFill>
              <a:srgbClr val="231F2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04" name="Google Shape;504;p41"/>
          <p:cNvSpPr txBox="1"/>
          <p:nvPr/>
        </p:nvSpPr>
        <p:spPr>
          <a:xfrm>
            <a:off x="5936146" y="10150581"/>
            <a:ext cx="1085400" cy="1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900">
                <a:solidFill>
                  <a:srgbClr val="414042"/>
                </a:solidFill>
                <a:latin typeface="Comfortaa"/>
                <a:ea typeface="Comfortaa"/>
                <a:cs typeface="Comfortaa"/>
                <a:sym typeface="Comfortaa"/>
              </a:rPr>
              <a:t>Page 29</a:t>
            </a:r>
            <a:endParaRPr b="1" sz="900">
              <a:solidFill>
                <a:srgbClr val="414042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05" name="Google Shape;505;p41"/>
          <p:cNvSpPr txBox="1"/>
          <p:nvPr/>
        </p:nvSpPr>
        <p:spPr>
          <a:xfrm>
            <a:off x="529975" y="705815"/>
            <a:ext cx="6481200" cy="1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>
                <a:solidFill>
                  <a:srgbClr val="414042"/>
                </a:solidFill>
                <a:latin typeface="Comfortaa"/>
                <a:ea typeface="Comfortaa"/>
                <a:cs typeface="Comfortaa"/>
                <a:sym typeface="Comfortaa"/>
              </a:rPr>
              <a:t>7.3.2 Balance Sheet</a:t>
            </a:r>
            <a:endParaRPr b="1">
              <a:solidFill>
                <a:srgbClr val="414042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06" name="Google Shape;506;p41"/>
          <p:cNvSpPr txBox="1"/>
          <p:nvPr/>
        </p:nvSpPr>
        <p:spPr>
          <a:xfrm>
            <a:off x="529975" y="1306848"/>
            <a:ext cx="6489900" cy="6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30799" lvl="0" marL="269999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800"/>
              <a:buFont typeface="Comfortaa"/>
              <a:buChar char="●"/>
            </a:pPr>
            <a:r>
              <a:rPr lang="uk" sz="1200">
                <a:solidFill>
                  <a:srgbClr val="414042"/>
                </a:solidFill>
                <a:latin typeface="Comfortaa"/>
                <a:ea typeface="Comfortaa"/>
                <a:cs typeface="Comfortaa"/>
                <a:sym typeface="Comfortaa"/>
              </a:rPr>
              <a:t>Add a balance sheet, the state of your business at a specific point in time. </a:t>
            </a:r>
            <a:endParaRPr sz="1200">
              <a:solidFill>
                <a:srgbClr val="41404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30799" lvl="0" marL="269999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800"/>
              <a:buFont typeface="Comfortaa"/>
              <a:buChar char="●"/>
            </a:pPr>
            <a:r>
              <a:rPr lang="uk" sz="1200">
                <a:solidFill>
                  <a:srgbClr val="414042"/>
                </a:solidFill>
                <a:latin typeface="Comfortaa"/>
                <a:ea typeface="Comfortaa"/>
                <a:cs typeface="Comfortaa"/>
                <a:sym typeface="Comfortaa"/>
              </a:rPr>
              <a:t>It includes assets, liabilities, and equity, showing how financially stable the business is.</a:t>
            </a:r>
            <a:endParaRPr sz="1200">
              <a:solidFill>
                <a:srgbClr val="414042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07" name="Google Shape;507;p41"/>
          <p:cNvSpPr/>
          <p:nvPr/>
        </p:nvSpPr>
        <p:spPr>
          <a:xfrm>
            <a:off x="540000" y="2421825"/>
            <a:ext cx="6481200" cy="7230600"/>
          </a:xfrm>
          <a:prstGeom prst="rect">
            <a:avLst/>
          </a:prstGeom>
          <a:noFill/>
          <a:ln cap="flat" cmpd="sng" w="19050">
            <a:solidFill>
              <a:srgbClr val="D9DEE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8" name="Google Shape;508;p41"/>
          <p:cNvSpPr txBox="1"/>
          <p:nvPr/>
        </p:nvSpPr>
        <p:spPr>
          <a:xfrm>
            <a:off x="1351650" y="4975125"/>
            <a:ext cx="48579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4200">
                <a:solidFill>
                  <a:srgbClr val="D9DEEE"/>
                </a:solidFill>
                <a:latin typeface="Comfortaa"/>
                <a:ea typeface="Comfortaa"/>
                <a:cs typeface="Comfortaa"/>
                <a:sym typeface="Comfortaa"/>
              </a:rPr>
              <a:t>Your </a:t>
            </a:r>
            <a:endParaRPr b="1" sz="4200">
              <a:solidFill>
                <a:srgbClr val="D9DEEE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4200">
                <a:solidFill>
                  <a:srgbClr val="D9DEEE"/>
                </a:solidFill>
                <a:latin typeface="Comfortaa"/>
                <a:ea typeface="Comfortaa"/>
                <a:cs typeface="Comfortaa"/>
                <a:sym typeface="Comfortaa"/>
              </a:rPr>
              <a:t>Balance Sheet</a:t>
            </a:r>
            <a:endParaRPr b="1" sz="4200">
              <a:solidFill>
                <a:srgbClr val="D9DEEE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4200">
                <a:solidFill>
                  <a:srgbClr val="D9DEEE"/>
                </a:solidFill>
                <a:latin typeface="Comfortaa"/>
                <a:ea typeface="Comfortaa"/>
                <a:cs typeface="Comfortaa"/>
                <a:sym typeface="Comfortaa"/>
              </a:rPr>
              <a:t>is Here</a:t>
            </a:r>
            <a:endParaRPr b="1" sz="4200">
              <a:solidFill>
                <a:srgbClr val="D9DEEE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15" title="Asset 11@3x.png"/>
          <p:cNvPicPr preferRelativeResize="0"/>
          <p:nvPr/>
        </p:nvPicPr>
        <p:blipFill rotWithShape="1">
          <a:blip r:embed="rId3">
            <a:alphaModFix/>
          </a:blip>
          <a:srcRect b="160" l="-260" r="259" t="-160"/>
          <a:stretch/>
        </p:blipFill>
        <p:spPr>
          <a:xfrm>
            <a:off x="3078994" y="3420000"/>
            <a:ext cx="4481006" cy="72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15"/>
          <p:cNvSpPr txBox="1"/>
          <p:nvPr/>
        </p:nvSpPr>
        <p:spPr>
          <a:xfrm>
            <a:off x="529975" y="581885"/>
            <a:ext cx="4481100" cy="38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06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2800"/>
              <a:buFont typeface="Comfortaa"/>
              <a:buAutoNum type="arabicPeriod"/>
            </a:pPr>
            <a:r>
              <a:rPr b="1" lang="uk" sz="2800">
                <a:solidFill>
                  <a:srgbClr val="414042"/>
                </a:solidFill>
                <a:latin typeface="Comfortaa"/>
                <a:ea typeface="Comfortaa"/>
                <a:cs typeface="Comfortaa"/>
                <a:sym typeface="Comfortaa"/>
              </a:rPr>
              <a:t>Executive Summary</a:t>
            </a:r>
            <a:endParaRPr b="1" sz="2800">
              <a:solidFill>
                <a:srgbClr val="414042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35" name="Google Shape;135;p15"/>
          <p:cNvSpPr txBox="1"/>
          <p:nvPr/>
        </p:nvSpPr>
        <p:spPr>
          <a:xfrm>
            <a:off x="529975" y="1392650"/>
            <a:ext cx="6489900" cy="10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414042"/>
                </a:solidFill>
                <a:latin typeface="Comfortaa Light"/>
                <a:ea typeface="Comfortaa Light"/>
                <a:cs typeface="Comfortaa Light"/>
                <a:sym typeface="Comfortaa Light"/>
              </a:rPr>
              <a:t>The Executive Summary is the most important section of your business plan, as it provides a concise overview of your entire business. It should capture the reader’s attention and summarize </a:t>
            </a:r>
            <a:endParaRPr>
              <a:solidFill>
                <a:srgbClr val="414042"/>
              </a:solidFill>
              <a:latin typeface="Comfortaa Light"/>
              <a:ea typeface="Comfortaa Light"/>
              <a:cs typeface="Comfortaa Light"/>
              <a:sym typeface="Comfortaa Light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414042"/>
                </a:solidFill>
                <a:latin typeface="Comfortaa Light"/>
                <a:ea typeface="Comfortaa Light"/>
                <a:cs typeface="Comfortaa Light"/>
                <a:sym typeface="Comfortaa Light"/>
              </a:rPr>
              <a:t>key aspects of your plan in one to two pages.</a:t>
            </a:r>
            <a:endParaRPr>
              <a:solidFill>
                <a:srgbClr val="414042"/>
              </a:solidFill>
              <a:latin typeface="Comfortaa Light"/>
              <a:ea typeface="Comfortaa Light"/>
              <a:cs typeface="Comfortaa Light"/>
              <a:sym typeface="Comfortaa Light"/>
            </a:endParaRPr>
          </a:p>
        </p:txBody>
      </p:sp>
      <p:sp>
        <p:nvSpPr>
          <p:cNvPr id="136" name="Google Shape;136;p15"/>
          <p:cNvSpPr txBox="1"/>
          <p:nvPr/>
        </p:nvSpPr>
        <p:spPr>
          <a:xfrm>
            <a:off x="529975" y="2904776"/>
            <a:ext cx="3693600" cy="2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800">
                <a:solidFill>
                  <a:srgbClr val="414042"/>
                </a:solidFill>
                <a:latin typeface="Comfortaa"/>
                <a:ea typeface="Comfortaa"/>
                <a:cs typeface="Comfortaa"/>
                <a:sym typeface="Comfortaa"/>
              </a:rPr>
              <a:t>What to Include:</a:t>
            </a:r>
            <a:endParaRPr b="1" sz="1800">
              <a:solidFill>
                <a:srgbClr val="414042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cxnSp>
        <p:nvCxnSpPr>
          <p:cNvPr id="137" name="Google Shape;137;p15"/>
          <p:cNvCxnSpPr/>
          <p:nvPr/>
        </p:nvCxnSpPr>
        <p:spPr>
          <a:xfrm>
            <a:off x="535050" y="10249025"/>
            <a:ext cx="5783100" cy="0"/>
          </a:xfrm>
          <a:prstGeom prst="straightConnector1">
            <a:avLst/>
          </a:prstGeom>
          <a:noFill/>
          <a:ln cap="flat" cmpd="sng" w="19050">
            <a:solidFill>
              <a:srgbClr val="231F2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8" name="Google Shape;138;p15"/>
          <p:cNvSpPr txBox="1"/>
          <p:nvPr/>
        </p:nvSpPr>
        <p:spPr>
          <a:xfrm>
            <a:off x="5936146" y="10150581"/>
            <a:ext cx="1085400" cy="1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900">
                <a:solidFill>
                  <a:srgbClr val="414042"/>
                </a:solidFill>
                <a:latin typeface="Comfortaa"/>
                <a:ea typeface="Comfortaa"/>
                <a:cs typeface="Comfortaa"/>
                <a:sym typeface="Comfortaa"/>
              </a:rPr>
              <a:t>Page 3</a:t>
            </a:r>
            <a:endParaRPr b="1" sz="900">
              <a:solidFill>
                <a:srgbClr val="414042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grpSp>
        <p:nvGrpSpPr>
          <p:cNvPr id="139" name="Google Shape;139;p15"/>
          <p:cNvGrpSpPr/>
          <p:nvPr/>
        </p:nvGrpSpPr>
        <p:grpSpPr>
          <a:xfrm>
            <a:off x="529975" y="3623021"/>
            <a:ext cx="6489850" cy="471000"/>
            <a:chOff x="529975" y="3339070"/>
            <a:chExt cx="6489850" cy="471000"/>
          </a:xfrm>
        </p:grpSpPr>
        <p:sp>
          <p:nvSpPr>
            <p:cNvPr id="140" name="Google Shape;140;p15"/>
            <p:cNvSpPr txBox="1"/>
            <p:nvPr/>
          </p:nvSpPr>
          <p:spPr>
            <a:xfrm>
              <a:off x="1011125" y="3362170"/>
              <a:ext cx="6008700" cy="42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1200">
                  <a:solidFill>
                    <a:srgbClr val="414042"/>
                  </a:solidFill>
                  <a:latin typeface="Comfortaa"/>
                  <a:ea typeface="Comfortaa"/>
                  <a:cs typeface="Comfortaa"/>
                  <a:sym typeface="Comfortaa"/>
                </a:rPr>
                <a:t>Business Name &amp; Description </a:t>
              </a:r>
              <a:r>
                <a:rPr lang="uk" sz="1200">
                  <a:solidFill>
                    <a:srgbClr val="414042"/>
                  </a:solidFill>
                  <a:latin typeface="Comfortaa"/>
                  <a:ea typeface="Comfortaa"/>
                  <a:cs typeface="Comfortaa"/>
                  <a:sym typeface="Comfortaa"/>
                </a:rPr>
                <a:t>– Briefly introduce your business, </a:t>
              </a:r>
              <a:endParaRPr sz="1200">
                <a:solidFill>
                  <a:srgbClr val="414042"/>
                </a:solidFill>
                <a:latin typeface="Comfortaa"/>
                <a:ea typeface="Comfortaa"/>
                <a:cs typeface="Comfortaa"/>
                <a:sym typeface="Comfortaa"/>
              </a:endParaRPr>
            </a:p>
            <a:p>
              <a:pPr indent="0" lvl="0" marL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200">
                  <a:solidFill>
                    <a:srgbClr val="414042"/>
                  </a:solidFill>
                  <a:latin typeface="Comfortaa"/>
                  <a:ea typeface="Comfortaa"/>
                  <a:cs typeface="Comfortaa"/>
                  <a:sym typeface="Comfortaa"/>
                </a:rPr>
                <a:t>including the name, industry, and what it does.</a:t>
              </a:r>
              <a:endParaRPr sz="1200">
                <a:solidFill>
                  <a:srgbClr val="414042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141" name="Google Shape;141;p15"/>
            <p:cNvSpPr txBox="1"/>
            <p:nvPr/>
          </p:nvSpPr>
          <p:spPr>
            <a:xfrm>
              <a:off x="529975" y="3339070"/>
              <a:ext cx="423300" cy="47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3400">
                  <a:solidFill>
                    <a:srgbClr val="BBCCD9"/>
                  </a:solidFill>
                  <a:latin typeface="Comfortaa"/>
                  <a:ea typeface="Comfortaa"/>
                  <a:cs typeface="Comfortaa"/>
                  <a:sym typeface="Comfortaa"/>
                </a:rPr>
                <a:t>1.</a:t>
              </a:r>
              <a:endParaRPr sz="3400"/>
            </a:p>
          </p:txBody>
        </p:sp>
      </p:grpSp>
      <p:grpSp>
        <p:nvGrpSpPr>
          <p:cNvPr id="142" name="Google Shape;142;p15"/>
          <p:cNvGrpSpPr/>
          <p:nvPr/>
        </p:nvGrpSpPr>
        <p:grpSpPr>
          <a:xfrm>
            <a:off x="529975" y="4477346"/>
            <a:ext cx="6489850" cy="471000"/>
            <a:chOff x="529975" y="3339070"/>
            <a:chExt cx="6489850" cy="471000"/>
          </a:xfrm>
        </p:grpSpPr>
        <p:sp>
          <p:nvSpPr>
            <p:cNvPr id="143" name="Google Shape;143;p15"/>
            <p:cNvSpPr txBox="1"/>
            <p:nvPr/>
          </p:nvSpPr>
          <p:spPr>
            <a:xfrm>
              <a:off x="1011125" y="3362170"/>
              <a:ext cx="6008700" cy="42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1200">
                  <a:solidFill>
                    <a:srgbClr val="414042"/>
                  </a:solidFill>
                  <a:latin typeface="Comfortaa"/>
                  <a:ea typeface="Comfortaa"/>
                  <a:cs typeface="Comfortaa"/>
                  <a:sym typeface="Comfortaa"/>
                </a:rPr>
                <a:t>Mission Statement</a:t>
              </a:r>
              <a:r>
                <a:rPr lang="uk" sz="1200">
                  <a:solidFill>
                    <a:srgbClr val="414042"/>
                  </a:solidFill>
                  <a:latin typeface="Comfortaa"/>
                  <a:ea typeface="Comfortaa"/>
                  <a:cs typeface="Comfortaa"/>
                  <a:sym typeface="Comfortaa"/>
                </a:rPr>
                <a:t> – A short and impactful statement describing your </a:t>
              </a:r>
              <a:endParaRPr sz="1200">
                <a:solidFill>
                  <a:srgbClr val="414042"/>
                </a:solidFill>
                <a:latin typeface="Comfortaa"/>
                <a:ea typeface="Comfortaa"/>
                <a:cs typeface="Comfortaa"/>
                <a:sym typeface="Comfortaa"/>
              </a:endParaRPr>
            </a:p>
            <a:p>
              <a:pPr indent="0" lvl="0" marL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200">
                  <a:solidFill>
                    <a:srgbClr val="414042"/>
                  </a:solidFill>
                  <a:latin typeface="Comfortaa"/>
                  <a:ea typeface="Comfortaa"/>
                  <a:cs typeface="Comfortaa"/>
                  <a:sym typeface="Comfortaa"/>
                </a:rPr>
                <a:t>business’s purpose and values.</a:t>
              </a:r>
              <a:endParaRPr sz="1200">
                <a:solidFill>
                  <a:srgbClr val="414042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144" name="Google Shape;144;p15"/>
            <p:cNvSpPr txBox="1"/>
            <p:nvPr/>
          </p:nvSpPr>
          <p:spPr>
            <a:xfrm>
              <a:off x="529975" y="3339070"/>
              <a:ext cx="423300" cy="47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3400">
                  <a:solidFill>
                    <a:srgbClr val="BBCCD9"/>
                  </a:solidFill>
                  <a:latin typeface="Comfortaa"/>
                  <a:ea typeface="Comfortaa"/>
                  <a:cs typeface="Comfortaa"/>
                  <a:sym typeface="Comfortaa"/>
                </a:rPr>
                <a:t>2</a:t>
              </a:r>
              <a:r>
                <a:rPr b="1" lang="uk" sz="3400">
                  <a:solidFill>
                    <a:srgbClr val="BBCCD9"/>
                  </a:solidFill>
                  <a:latin typeface="Comfortaa"/>
                  <a:ea typeface="Comfortaa"/>
                  <a:cs typeface="Comfortaa"/>
                  <a:sym typeface="Comfortaa"/>
                </a:rPr>
                <a:t>.</a:t>
              </a:r>
              <a:endParaRPr sz="3400"/>
            </a:p>
          </p:txBody>
        </p:sp>
      </p:grpSp>
      <p:grpSp>
        <p:nvGrpSpPr>
          <p:cNvPr id="145" name="Google Shape;145;p15"/>
          <p:cNvGrpSpPr/>
          <p:nvPr/>
        </p:nvGrpSpPr>
        <p:grpSpPr>
          <a:xfrm>
            <a:off x="529975" y="5394746"/>
            <a:ext cx="6489850" cy="471000"/>
            <a:chOff x="529975" y="3339070"/>
            <a:chExt cx="6489850" cy="471000"/>
          </a:xfrm>
        </p:grpSpPr>
        <p:sp>
          <p:nvSpPr>
            <p:cNvPr id="146" name="Google Shape;146;p15"/>
            <p:cNvSpPr txBox="1"/>
            <p:nvPr/>
          </p:nvSpPr>
          <p:spPr>
            <a:xfrm>
              <a:off x="1011125" y="3362170"/>
              <a:ext cx="6008700" cy="42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1200">
                  <a:solidFill>
                    <a:srgbClr val="414042"/>
                  </a:solidFill>
                  <a:latin typeface="Comfortaa"/>
                  <a:ea typeface="Comfortaa"/>
                  <a:cs typeface="Comfortaa"/>
                  <a:sym typeface="Comfortaa"/>
                </a:rPr>
                <a:t>Business Model </a:t>
              </a:r>
              <a:r>
                <a:rPr lang="uk" sz="1200">
                  <a:solidFill>
                    <a:srgbClr val="414042"/>
                  </a:solidFill>
                  <a:latin typeface="Comfortaa"/>
                  <a:ea typeface="Comfortaa"/>
                  <a:cs typeface="Comfortaa"/>
                  <a:sym typeface="Comfortaa"/>
                </a:rPr>
                <a:t>– Explain how your company operates and </a:t>
              </a:r>
              <a:endParaRPr sz="1200">
                <a:solidFill>
                  <a:srgbClr val="414042"/>
                </a:solidFill>
                <a:latin typeface="Comfortaa"/>
                <a:ea typeface="Comfortaa"/>
                <a:cs typeface="Comfortaa"/>
                <a:sym typeface="Comfortaa"/>
              </a:endParaRPr>
            </a:p>
            <a:p>
              <a:pPr indent="0" lvl="0" marL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200">
                  <a:solidFill>
                    <a:srgbClr val="414042"/>
                  </a:solidFill>
                  <a:latin typeface="Comfortaa"/>
                  <a:ea typeface="Comfortaa"/>
                  <a:cs typeface="Comfortaa"/>
                  <a:sym typeface="Comfortaa"/>
                </a:rPr>
                <a:t>generates revenue.</a:t>
              </a:r>
              <a:endParaRPr sz="1200">
                <a:solidFill>
                  <a:srgbClr val="414042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147" name="Google Shape;147;p15"/>
            <p:cNvSpPr txBox="1"/>
            <p:nvPr/>
          </p:nvSpPr>
          <p:spPr>
            <a:xfrm>
              <a:off x="529975" y="3339070"/>
              <a:ext cx="423300" cy="47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3400">
                  <a:solidFill>
                    <a:srgbClr val="BBCCD9"/>
                  </a:solidFill>
                  <a:latin typeface="Comfortaa"/>
                  <a:ea typeface="Comfortaa"/>
                  <a:cs typeface="Comfortaa"/>
                  <a:sym typeface="Comfortaa"/>
                </a:rPr>
                <a:t>3</a:t>
              </a:r>
              <a:r>
                <a:rPr b="1" lang="uk" sz="3400">
                  <a:solidFill>
                    <a:srgbClr val="BBCCD9"/>
                  </a:solidFill>
                  <a:latin typeface="Comfortaa"/>
                  <a:ea typeface="Comfortaa"/>
                  <a:cs typeface="Comfortaa"/>
                  <a:sym typeface="Comfortaa"/>
                </a:rPr>
                <a:t>.</a:t>
              </a:r>
              <a:endParaRPr sz="3400"/>
            </a:p>
          </p:txBody>
        </p:sp>
      </p:grpSp>
      <p:grpSp>
        <p:nvGrpSpPr>
          <p:cNvPr id="148" name="Google Shape;148;p15"/>
          <p:cNvGrpSpPr/>
          <p:nvPr/>
        </p:nvGrpSpPr>
        <p:grpSpPr>
          <a:xfrm>
            <a:off x="529975" y="6312146"/>
            <a:ext cx="6489850" cy="471000"/>
            <a:chOff x="529975" y="3339070"/>
            <a:chExt cx="6489850" cy="471000"/>
          </a:xfrm>
        </p:grpSpPr>
        <p:sp>
          <p:nvSpPr>
            <p:cNvPr id="149" name="Google Shape;149;p15"/>
            <p:cNvSpPr txBox="1"/>
            <p:nvPr/>
          </p:nvSpPr>
          <p:spPr>
            <a:xfrm>
              <a:off x="1011125" y="3362170"/>
              <a:ext cx="6008700" cy="42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1200">
                  <a:solidFill>
                    <a:srgbClr val="414042"/>
                  </a:solidFill>
                  <a:latin typeface="Comfortaa"/>
                  <a:ea typeface="Comfortaa"/>
                  <a:cs typeface="Comfortaa"/>
                  <a:sym typeface="Comfortaa"/>
                </a:rPr>
                <a:t>Market Opportunity </a:t>
              </a:r>
              <a:r>
                <a:rPr lang="uk" sz="1200">
                  <a:solidFill>
                    <a:srgbClr val="414042"/>
                  </a:solidFill>
                  <a:latin typeface="Comfortaa"/>
                  <a:ea typeface="Comfortaa"/>
                  <a:cs typeface="Comfortaa"/>
                  <a:sym typeface="Comfortaa"/>
                </a:rPr>
                <a:t>– Summarize your target market, customer needs, </a:t>
              </a:r>
              <a:endParaRPr sz="1200">
                <a:solidFill>
                  <a:srgbClr val="414042"/>
                </a:solidFill>
                <a:latin typeface="Comfortaa"/>
                <a:ea typeface="Comfortaa"/>
                <a:cs typeface="Comfortaa"/>
                <a:sym typeface="Comfortaa"/>
              </a:endParaRPr>
            </a:p>
            <a:p>
              <a:pPr indent="0" lvl="0" marL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200">
                  <a:solidFill>
                    <a:srgbClr val="414042"/>
                  </a:solidFill>
                  <a:latin typeface="Comfortaa"/>
                  <a:ea typeface="Comfortaa"/>
                  <a:cs typeface="Comfortaa"/>
                  <a:sym typeface="Comfortaa"/>
                </a:rPr>
                <a:t>and competitive advantage.</a:t>
              </a:r>
              <a:endParaRPr sz="1200">
                <a:solidFill>
                  <a:srgbClr val="414042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150" name="Google Shape;150;p15"/>
            <p:cNvSpPr txBox="1"/>
            <p:nvPr/>
          </p:nvSpPr>
          <p:spPr>
            <a:xfrm>
              <a:off x="529975" y="3339070"/>
              <a:ext cx="423300" cy="47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3400">
                  <a:solidFill>
                    <a:srgbClr val="BBCCD9"/>
                  </a:solidFill>
                  <a:latin typeface="Comfortaa"/>
                  <a:ea typeface="Comfortaa"/>
                  <a:cs typeface="Comfortaa"/>
                  <a:sym typeface="Comfortaa"/>
                </a:rPr>
                <a:t>4</a:t>
              </a:r>
              <a:r>
                <a:rPr b="1" lang="uk" sz="3400">
                  <a:solidFill>
                    <a:srgbClr val="BBCCD9"/>
                  </a:solidFill>
                  <a:latin typeface="Comfortaa"/>
                  <a:ea typeface="Comfortaa"/>
                  <a:cs typeface="Comfortaa"/>
                  <a:sym typeface="Comfortaa"/>
                </a:rPr>
                <a:t>.</a:t>
              </a:r>
              <a:endParaRPr sz="3400"/>
            </a:p>
          </p:txBody>
        </p:sp>
      </p:grpSp>
      <p:grpSp>
        <p:nvGrpSpPr>
          <p:cNvPr id="151" name="Google Shape;151;p15"/>
          <p:cNvGrpSpPr/>
          <p:nvPr/>
        </p:nvGrpSpPr>
        <p:grpSpPr>
          <a:xfrm>
            <a:off x="529975" y="7229546"/>
            <a:ext cx="6489850" cy="471000"/>
            <a:chOff x="529975" y="3339070"/>
            <a:chExt cx="6489850" cy="471000"/>
          </a:xfrm>
        </p:grpSpPr>
        <p:sp>
          <p:nvSpPr>
            <p:cNvPr id="152" name="Google Shape;152;p15"/>
            <p:cNvSpPr txBox="1"/>
            <p:nvPr/>
          </p:nvSpPr>
          <p:spPr>
            <a:xfrm>
              <a:off x="1011125" y="3362170"/>
              <a:ext cx="6008700" cy="42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1200">
                  <a:solidFill>
                    <a:srgbClr val="414042"/>
                  </a:solidFill>
                  <a:latin typeface="Comfortaa"/>
                  <a:ea typeface="Comfortaa"/>
                  <a:cs typeface="Comfortaa"/>
                  <a:sym typeface="Comfortaa"/>
                </a:rPr>
                <a:t>Products or Services </a:t>
              </a:r>
              <a:r>
                <a:rPr lang="uk" sz="1200">
                  <a:solidFill>
                    <a:srgbClr val="414042"/>
                  </a:solidFill>
                  <a:latin typeface="Comfortaa"/>
                  <a:ea typeface="Comfortaa"/>
                  <a:cs typeface="Comfortaa"/>
                  <a:sym typeface="Comfortaa"/>
                </a:rPr>
                <a:t>– Highlight what you offer and how it benefits </a:t>
              </a:r>
              <a:endParaRPr sz="1200">
                <a:solidFill>
                  <a:srgbClr val="414042"/>
                </a:solidFill>
                <a:latin typeface="Comfortaa"/>
                <a:ea typeface="Comfortaa"/>
                <a:cs typeface="Comfortaa"/>
                <a:sym typeface="Comfortaa"/>
              </a:endParaRPr>
            </a:p>
            <a:p>
              <a:pPr indent="0" lvl="0" marL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200">
                  <a:solidFill>
                    <a:srgbClr val="414042"/>
                  </a:solidFill>
                  <a:latin typeface="Comfortaa"/>
                  <a:ea typeface="Comfortaa"/>
                  <a:cs typeface="Comfortaa"/>
                  <a:sym typeface="Comfortaa"/>
                </a:rPr>
                <a:t>your customers.</a:t>
              </a:r>
              <a:endParaRPr sz="1200">
                <a:solidFill>
                  <a:srgbClr val="414042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153" name="Google Shape;153;p15"/>
            <p:cNvSpPr txBox="1"/>
            <p:nvPr/>
          </p:nvSpPr>
          <p:spPr>
            <a:xfrm>
              <a:off x="529975" y="3339070"/>
              <a:ext cx="423300" cy="47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3400">
                  <a:solidFill>
                    <a:srgbClr val="BBCCD9"/>
                  </a:solidFill>
                  <a:latin typeface="Comfortaa"/>
                  <a:ea typeface="Comfortaa"/>
                  <a:cs typeface="Comfortaa"/>
                  <a:sym typeface="Comfortaa"/>
                </a:rPr>
                <a:t>5</a:t>
              </a:r>
              <a:r>
                <a:rPr b="1" lang="uk" sz="3400">
                  <a:solidFill>
                    <a:srgbClr val="BBCCD9"/>
                  </a:solidFill>
                  <a:latin typeface="Comfortaa"/>
                  <a:ea typeface="Comfortaa"/>
                  <a:cs typeface="Comfortaa"/>
                  <a:sym typeface="Comfortaa"/>
                </a:rPr>
                <a:t>.</a:t>
              </a:r>
              <a:endParaRPr sz="3400"/>
            </a:p>
          </p:txBody>
        </p:sp>
      </p:grpSp>
      <p:grpSp>
        <p:nvGrpSpPr>
          <p:cNvPr id="154" name="Google Shape;154;p15"/>
          <p:cNvGrpSpPr/>
          <p:nvPr/>
        </p:nvGrpSpPr>
        <p:grpSpPr>
          <a:xfrm>
            <a:off x="529975" y="8146946"/>
            <a:ext cx="6489850" cy="471000"/>
            <a:chOff x="529975" y="3339070"/>
            <a:chExt cx="6489850" cy="471000"/>
          </a:xfrm>
        </p:grpSpPr>
        <p:sp>
          <p:nvSpPr>
            <p:cNvPr id="155" name="Google Shape;155;p15"/>
            <p:cNvSpPr txBox="1"/>
            <p:nvPr/>
          </p:nvSpPr>
          <p:spPr>
            <a:xfrm>
              <a:off x="1011125" y="3362170"/>
              <a:ext cx="6008700" cy="42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1200">
                  <a:solidFill>
                    <a:srgbClr val="414042"/>
                  </a:solidFill>
                  <a:latin typeface="Comfortaa"/>
                  <a:ea typeface="Comfortaa"/>
                  <a:cs typeface="Comfortaa"/>
                  <a:sym typeface="Comfortaa"/>
                </a:rPr>
                <a:t>Financial Summary </a:t>
              </a:r>
              <a:r>
                <a:rPr lang="uk" sz="1200">
                  <a:solidFill>
                    <a:srgbClr val="414042"/>
                  </a:solidFill>
                  <a:latin typeface="Comfortaa"/>
                  <a:ea typeface="Comfortaa"/>
                  <a:cs typeface="Comfortaa"/>
                  <a:sym typeface="Comfortaa"/>
                </a:rPr>
                <a:t>– Provide key financial projections, such as expected revenue, expenses, and profitability.</a:t>
              </a:r>
              <a:endParaRPr sz="1200">
                <a:solidFill>
                  <a:srgbClr val="414042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156" name="Google Shape;156;p15"/>
            <p:cNvSpPr txBox="1"/>
            <p:nvPr/>
          </p:nvSpPr>
          <p:spPr>
            <a:xfrm>
              <a:off x="529975" y="3339070"/>
              <a:ext cx="423300" cy="47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3400">
                  <a:solidFill>
                    <a:srgbClr val="BBCCD9"/>
                  </a:solidFill>
                  <a:latin typeface="Comfortaa"/>
                  <a:ea typeface="Comfortaa"/>
                  <a:cs typeface="Comfortaa"/>
                  <a:sym typeface="Comfortaa"/>
                </a:rPr>
                <a:t>6</a:t>
              </a:r>
              <a:r>
                <a:rPr b="1" lang="uk" sz="3400">
                  <a:solidFill>
                    <a:srgbClr val="BBCCD9"/>
                  </a:solidFill>
                  <a:latin typeface="Comfortaa"/>
                  <a:ea typeface="Comfortaa"/>
                  <a:cs typeface="Comfortaa"/>
                  <a:sym typeface="Comfortaa"/>
                </a:rPr>
                <a:t>.</a:t>
              </a:r>
              <a:endParaRPr sz="3400"/>
            </a:p>
          </p:txBody>
        </p:sp>
      </p:grpSp>
      <p:grpSp>
        <p:nvGrpSpPr>
          <p:cNvPr id="157" name="Google Shape;157;p15"/>
          <p:cNvGrpSpPr/>
          <p:nvPr/>
        </p:nvGrpSpPr>
        <p:grpSpPr>
          <a:xfrm>
            <a:off x="529975" y="9064346"/>
            <a:ext cx="6489850" cy="471000"/>
            <a:chOff x="529975" y="3339070"/>
            <a:chExt cx="6489850" cy="471000"/>
          </a:xfrm>
        </p:grpSpPr>
        <p:sp>
          <p:nvSpPr>
            <p:cNvPr id="158" name="Google Shape;158;p15"/>
            <p:cNvSpPr txBox="1"/>
            <p:nvPr/>
          </p:nvSpPr>
          <p:spPr>
            <a:xfrm>
              <a:off x="1011125" y="3362170"/>
              <a:ext cx="6008700" cy="42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1200">
                  <a:solidFill>
                    <a:srgbClr val="414042"/>
                  </a:solidFill>
                  <a:latin typeface="Comfortaa"/>
                  <a:ea typeface="Comfortaa"/>
                  <a:cs typeface="Comfortaa"/>
                  <a:sym typeface="Comfortaa"/>
                </a:rPr>
                <a:t>Funding Requirements (if applicable) </a:t>
              </a:r>
              <a:r>
                <a:rPr lang="uk" sz="1200">
                  <a:solidFill>
                    <a:srgbClr val="414042"/>
                  </a:solidFill>
                  <a:latin typeface="Comfortaa"/>
                  <a:ea typeface="Comfortaa"/>
                  <a:cs typeface="Comfortaa"/>
                  <a:sym typeface="Comfortaa"/>
                </a:rPr>
                <a:t>– If you are seeking investment or loans, state how much funding is needed and how it will be used.</a:t>
              </a:r>
              <a:endParaRPr sz="1200">
                <a:solidFill>
                  <a:srgbClr val="414042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159" name="Google Shape;159;p15"/>
            <p:cNvSpPr txBox="1"/>
            <p:nvPr/>
          </p:nvSpPr>
          <p:spPr>
            <a:xfrm>
              <a:off x="529975" y="3339070"/>
              <a:ext cx="423300" cy="47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3400">
                  <a:solidFill>
                    <a:srgbClr val="BBCCD9"/>
                  </a:solidFill>
                  <a:latin typeface="Comfortaa"/>
                  <a:ea typeface="Comfortaa"/>
                  <a:cs typeface="Comfortaa"/>
                  <a:sym typeface="Comfortaa"/>
                </a:rPr>
                <a:t>7</a:t>
              </a:r>
              <a:r>
                <a:rPr b="1" lang="uk" sz="3400">
                  <a:solidFill>
                    <a:srgbClr val="BBCCD9"/>
                  </a:solidFill>
                  <a:latin typeface="Comfortaa"/>
                  <a:ea typeface="Comfortaa"/>
                  <a:cs typeface="Comfortaa"/>
                  <a:sym typeface="Comfortaa"/>
                </a:rPr>
                <a:t>.</a:t>
              </a:r>
              <a:endParaRPr sz="3400"/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" name="Google Shape;513;p42" title="Asset 11@3x.png"/>
          <p:cNvPicPr preferRelativeResize="0"/>
          <p:nvPr/>
        </p:nvPicPr>
        <p:blipFill rotWithShape="1">
          <a:blip r:embed="rId3">
            <a:alphaModFix/>
          </a:blip>
          <a:srcRect b="160" l="-260" r="259" t="-160"/>
          <a:stretch/>
        </p:blipFill>
        <p:spPr>
          <a:xfrm>
            <a:off x="3078994" y="3420000"/>
            <a:ext cx="4481006" cy="7272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14" name="Google Shape;514;p42"/>
          <p:cNvCxnSpPr/>
          <p:nvPr/>
        </p:nvCxnSpPr>
        <p:spPr>
          <a:xfrm>
            <a:off x="535050" y="10249025"/>
            <a:ext cx="5783100" cy="0"/>
          </a:xfrm>
          <a:prstGeom prst="straightConnector1">
            <a:avLst/>
          </a:prstGeom>
          <a:noFill/>
          <a:ln cap="flat" cmpd="sng" w="19050">
            <a:solidFill>
              <a:srgbClr val="231F2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15" name="Google Shape;515;p42"/>
          <p:cNvSpPr txBox="1"/>
          <p:nvPr/>
        </p:nvSpPr>
        <p:spPr>
          <a:xfrm>
            <a:off x="5936146" y="10150581"/>
            <a:ext cx="1085400" cy="1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900">
                <a:solidFill>
                  <a:srgbClr val="414042"/>
                </a:solidFill>
                <a:latin typeface="Comfortaa"/>
                <a:ea typeface="Comfortaa"/>
                <a:cs typeface="Comfortaa"/>
                <a:sym typeface="Comfortaa"/>
              </a:rPr>
              <a:t>Page 30</a:t>
            </a:r>
            <a:endParaRPr b="1" sz="900">
              <a:solidFill>
                <a:srgbClr val="414042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16" name="Google Shape;516;p42"/>
          <p:cNvSpPr txBox="1"/>
          <p:nvPr/>
        </p:nvSpPr>
        <p:spPr>
          <a:xfrm>
            <a:off x="529975" y="597575"/>
            <a:ext cx="5321400" cy="38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2800">
                <a:solidFill>
                  <a:srgbClr val="414042"/>
                </a:solidFill>
                <a:latin typeface="Comfortaa"/>
                <a:ea typeface="Comfortaa"/>
                <a:cs typeface="Comfortaa"/>
                <a:sym typeface="Comfortaa"/>
              </a:rPr>
              <a:t>8. Appendix</a:t>
            </a:r>
            <a:endParaRPr b="1" sz="2800">
              <a:solidFill>
                <a:srgbClr val="414042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17" name="Google Shape;517;p42"/>
          <p:cNvSpPr txBox="1"/>
          <p:nvPr/>
        </p:nvSpPr>
        <p:spPr>
          <a:xfrm>
            <a:off x="529975" y="1306848"/>
            <a:ext cx="6489900" cy="90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30799" lvl="0" marL="269999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800"/>
              <a:buFont typeface="Comfortaa"/>
              <a:buChar char="●"/>
            </a:pPr>
            <a:r>
              <a:rPr lang="uk" sz="1200">
                <a:solidFill>
                  <a:srgbClr val="414042"/>
                </a:solidFill>
                <a:latin typeface="Comfortaa"/>
                <a:ea typeface="Comfortaa"/>
                <a:cs typeface="Comfortaa"/>
                <a:sym typeface="Comfortaa"/>
              </a:rPr>
              <a:t>The Appendix is the final section of a business plan, containing supporting documents, charts, and additional information that back up the main sections</a:t>
            </a:r>
            <a:endParaRPr sz="1200">
              <a:solidFill>
                <a:srgbClr val="41404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30799" lvl="0" marL="269999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800"/>
              <a:buFont typeface="Comfortaa"/>
              <a:buChar char="●"/>
            </a:pPr>
            <a:r>
              <a:rPr lang="uk" sz="1200">
                <a:solidFill>
                  <a:srgbClr val="414042"/>
                </a:solidFill>
                <a:latin typeface="Comfortaa"/>
                <a:ea typeface="Comfortaa"/>
                <a:cs typeface="Comfortaa"/>
                <a:sym typeface="Comfortaa"/>
              </a:rPr>
              <a:t>It helps investors and stakeholders verify the data and analysis provided throughout the plan.</a:t>
            </a:r>
            <a:endParaRPr sz="1200">
              <a:solidFill>
                <a:srgbClr val="414042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18" name="Google Shape;518;p42"/>
          <p:cNvSpPr/>
          <p:nvPr/>
        </p:nvSpPr>
        <p:spPr>
          <a:xfrm>
            <a:off x="540000" y="2750637"/>
            <a:ext cx="6481200" cy="6901800"/>
          </a:xfrm>
          <a:prstGeom prst="rect">
            <a:avLst/>
          </a:prstGeom>
          <a:noFill/>
          <a:ln cap="flat" cmpd="sng" w="19050">
            <a:solidFill>
              <a:srgbClr val="D9DEE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16" title="Asset 11@3x.png"/>
          <p:cNvPicPr preferRelativeResize="0"/>
          <p:nvPr/>
        </p:nvPicPr>
        <p:blipFill rotWithShape="1">
          <a:blip r:embed="rId3">
            <a:alphaModFix/>
          </a:blip>
          <a:srcRect b="160" l="-260" r="259" t="-160"/>
          <a:stretch/>
        </p:blipFill>
        <p:spPr>
          <a:xfrm>
            <a:off x="3078994" y="3420000"/>
            <a:ext cx="4481006" cy="72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16"/>
          <p:cNvSpPr txBox="1"/>
          <p:nvPr/>
        </p:nvSpPr>
        <p:spPr>
          <a:xfrm>
            <a:off x="529975" y="597585"/>
            <a:ext cx="4481100" cy="38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2800">
                <a:solidFill>
                  <a:srgbClr val="414042"/>
                </a:solidFill>
                <a:latin typeface="Comfortaa"/>
                <a:ea typeface="Comfortaa"/>
                <a:cs typeface="Comfortaa"/>
                <a:sym typeface="Comfortaa"/>
              </a:rPr>
              <a:t>2. Financial Highlights</a:t>
            </a:r>
            <a:endParaRPr b="1" sz="2800">
              <a:solidFill>
                <a:srgbClr val="414042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66" name="Google Shape;166;p16" title="Asset 6@3x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0000" y="1327075"/>
            <a:ext cx="6480001" cy="2804432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16"/>
          <p:cNvSpPr txBox="1"/>
          <p:nvPr/>
        </p:nvSpPr>
        <p:spPr>
          <a:xfrm>
            <a:off x="529975" y="4473110"/>
            <a:ext cx="4481100" cy="1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200">
                <a:solidFill>
                  <a:srgbClr val="414042"/>
                </a:solidFill>
                <a:latin typeface="Comfortaa"/>
                <a:ea typeface="Comfortaa"/>
                <a:cs typeface="Comfortaa"/>
                <a:sym typeface="Comfortaa"/>
              </a:rPr>
              <a:t>Add your own charts displaying your key financial data.</a:t>
            </a:r>
            <a:endParaRPr b="1" sz="1200">
              <a:solidFill>
                <a:srgbClr val="414042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cxnSp>
        <p:nvCxnSpPr>
          <p:cNvPr id="168" name="Google Shape;168;p16"/>
          <p:cNvCxnSpPr/>
          <p:nvPr/>
        </p:nvCxnSpPr>
        <p:spPr>
          <a:xfrm>
            <a:off x="535050" y="10249025"/>
            <a:ext cx="5783100" cy="0"/>
          </a:xfrm>
          <a:prstGeom prst="straightConnector1">
            <a:avLst/>
          </a:prstGeom>
          <a:noFill/>
          <a:ln cap="flat" cmpd="sng" w="19050">
            <a:solidFill>
              <a:srgbClr val="231F2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9" name="Google Shape;169;p16"/>
          <p:cNvSpPr txBox="1"/>
          <p:nvPr/>
        </p:nvSpPr>
        <p:spPr>
          <a:xfrm>
            <a:off x="5936146" y="10150581"/>
            <a:ext cx="1085400" cy="1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900">
                <a:solidFill>
                  <a:srgbClr val="414042"/>
                </a:solidFill>
                <a:latin typeface="Comfortaa"/>
                <a:ea typeface="Comfortaa"/>
                <a:cs typeface="Comfortaa"/>
                <a:sym typeface="Comfortaa"/>
              </a:rPr>
              <a:t>Page 4</a:t>
            </a:r>
            <a:endParaRPr b="1" sz="900">
              <a:solidFill>
                <a:srgbClr val="414042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cxnSp>
        <p:nvCxnSpPr>
          <p:cNvPr id="170" name="Google Shape;170;p16"/>
          <p:cNvCxnSpPr/>
          <p:nvPr/>
        </p:nvCxnSpPr>
        <p:spPr>
          <a:xfrm>
            <a:off x="536325" y="5346000"/>
            <a:ext cx="6481200" cy="0"/>
          </a:xfrm>
          <a:prstGeom prst="straightConnector1">
            <a:avLst/>
          </a:prstGeom>
          <a:noFill/>
          <a:ln cap="flat" cmpd="sng" w="19050">
            <a:solidFill>
              <a:srgbClr val="D9DEEE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71" name="Google Shape;171;p16" title="Asset 13@3x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0000" y="5821645"/>
            <a:ext cx="6481198" cy="3492155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16"/>
          <p:cNvSpPr txBox="1"/>
          <p:nvPr/>
        </p:nvSpPr>
        <p:spPr>
          <a:xfrm>
            <a:off x="529975" y="9656550"/>
            <a:ext cx="4481100" cy="1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200">
                <a:solidFill>
                  <a:srgbClr val="414042"/>
                </a:solidFill>
                <a:latin typeface="Comfortaa"/>
                <a:ea typeface="Comfortaa"/>
                <a:cs typeface="Comfortaa"/>
                <a:sym typeface="Comfortaa"/>
              </a:rPr>
              <a:t>Add your own charts displaying your key financial data.</a:t>
            </a:r>
            <a:endParaRPr b="1" sz="1200">
              <a:solidFill>
                <a:srgbClr val="414042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17" title="Asset 11@3x.png"/>
          <p:cNvPicPr preferRelativeResize="0"/>
          <p:nvPr/>
        </p:nvPicPr>
        <p:blipFill rotWithShape="1">
          <a:blip r:embed="rId3">
            <a:alphaModFix/>
          </a:blip>
          <a:srcRect b="160" l="-260" r="259" t="-160"/>
          <a:stretch/>
        </p:blipFill>
        <p:spPr>
          <a:xfrm>
            <a:off x="3078994" y="3420000"/>
            <a:ext cx="4481006" cy="7272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8" name="Google Shape;178;p17"/>
          <p:cNvCxnSpPr/>
          <p:nvPr/>
        </p:nvCxnSpPr>
        <p:spPr>
          <a:xfrm>
            <a:off x="535050" y="10249025"/>
            <a:ext cx="5783100" cy="0"/>
          </a:xfrm>
          <a:prstGeom prst="straightConnector1">
            <a:avLst/>
          </a:prstGeom>
          <a:noFill/>
          <a:ln cap="flat" cmpd="sng" w="19050">
            <a:solidFill>
              <a:srgbClr val="231F2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79" name="Google Shape;179;p17"/>
          <p:cNvSpPr txBox="1"/>
          <p:nvPr/>
        </p:nvSpPr>
        <p:spPr>
          <a:xfrm>
            <a:off x="5936146" y="10150581"/>
            <a:ext cx="1085400" cy="1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900">
                <a:solidFill>
                  <a:srgbClr val="414042"/>
                </a:solidFill>
                <a:latin typeface="Comfortaa"/>
                <a:ea typeface="Comfortaa"/>
                <a:cs typeface="Comfortaa"/>
                <a:sym typeface="Comfortaa"/>
              </a:rPr>
              <a:t>Page 5</a:t>
            </a:r>
            <a:endParaRPr b="1" sz="900">
              <a:solidFill>
                <a:srgbClr val="414042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80" name="Google Shape;180;p17" title="Business-Plan1.jpg"/>
          <p:cNvPicPr preferRelativeResize="0"/>
          <p:nvPr/>
        </p:nvPicPr>
        <p:blipFill rotWithShape="1">
          <a:blip r:embed="rId4">
            <a:alphaModFix/>
          </a:blip>
          <a:srcRect b="553" l="563" r="553" t="563"/>
          <a:stretch/>
        </p:blipFill>
        <p:spPr>
          <a:xfrm>
            <a:off x="0" y="8"/>
            <a:ext cx="7560000" cy="1519535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17"/>
          <p:cNvSpPr txBox="1"/>
          <p:nvPr/>
        </p:nvSpPr>
        <p:spPr>
          <a:xfrm>
            <a:off x="529975" y="2033050"/>
            <a:ext cx="6192600" cy="38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2800">
                <a:solidFill>
                  <a:srgbClr val="414042"/>
                </a:solidFill>
                <a:latin typeface="Comfortaa"/>
                <a:ea typeface="Comfortaa"/>
                <a:cs typeface="Comfortaa"/>
                <a:sym typeface="Comfortaa"/>
              </a:rPr>
              <a:t>3.  </a:t>
            </a:r>
            <a:r>
              <a:rPr b="1" lang="uk" sz="2800">
                <a:solidFill>
                  <a:srgbClr val="414042"/>
                </a:solidFill>
                <a:latin typeface="Comfortaa"/>
                <a:ea typeface="Comfortaa"/>
                <a:cs typeface="Comfortaa"/>
                <a:sym typeface="Comfortaa"/>
              </a:rPr>
              <a:t>Financing</a:t>
            </a:r>
            <a:r>
              <a:rPr b="1" lang="uk" sz="2800">
                <a:solidFill>
                  <a:srgbClr val="414042"/>
                </a:solidFill>
                <a:latin typeface="Comfortaa"/>
                <a:ea typeface="Comfortaa"/>
                <a:cs typeface="Comfortaa"/>
                <a:sym typeface="Comfortaa"/>
              </a:rPr>
              <a:t> Requirements</a:t>
            </a:r>
            <a:endParaRPr b="1" sz="2800">
              <a:solidFill>
                <a:srgbClr val="414042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82" name="Google Shape;182;p17"/>
          <p:cNvSpPr txBox="1"/>
          <p:nvPr/>
        </p:nvSpPr>
        <p:spPr>
          <a:xfrm>
            <a:off x="529975" y="2889140"/>
            <a:ext cx="3693600" cy="2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800">
                <a:solidFill>
                  <a:srgbClr val="414042"/>
                </a:solidFill>
                <a:latin typeface="Comfortaa"/>
                <a:ea typeface="Comfortaa"/>
                <a:cs typeface="Comfortaa"/>
                <a:sym typeface="Comfortaa"/>
              </a:rPr>
              <a:t>If applicable:</a:t>
            </a:r>
            <a:endParaRPr b="1" sz="1800">
              <a:solidFill>
                <a:srgbClr val="414042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83" name="Google Shape;183;p17"/>
          <p:cNvSpPr txBox="1"/>
          <p:nvPr/>
        </p:nvSpPr>
        <p:spPr>
          <a:xfrm>
            <a:off x="529975" y="3432765"/>
            <a:ext cx="6489900" cy="4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414042"/>
                </a:solidFill>
                <a:latin typeface="Comfortaa Light"/>
                <a:ea typeface="Comfortaa Light"/>
                <a:cs typeface="Comfortaa Light"/>
                <a:sym typeface="Comfortaa Light"/>
              </a:rPr>
              <a:t>If you seek to raise money for your business, include a concise </a:t>
            </a:r>
            <a:endParaRPr>
              <a:solidFill>
                <a:srgbClr val="414042"/>
              </a:solidFill>
              <a:latin typeface="Comfortaa Light"/>
              <a:ea typeface="Comfortaa Light"/>
              <a:cs typeface="Comfortaa Light"/>
              <a:sym typeface="Comfortaa Light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414042"/>
                </a:solidFill>
                <a:latin typeface="Comfortaa Light"/>
                <a:ea typeface="Comfortaa Light"/>
                <a:cs typeface="Comfortaa Light"/>
                <a:sym typeface="Comfortaa Light"/>
              </a:rPr>
              <a:t>summary of what you need funding for.</a:t>
            </a:r>
            <a:endParaRPr>
              <a:solidFill>
                <a:srgbClr val="414042"/>
              </a:solidFill>
              <a:latin typeface="Comfortaa Light"/>
              <a:ea typeface="Comfortaa Light"/>
              <a:cs typeface="Comfortaa Light"/>
              <a:sym typeface="Comfortaa Ligh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8" name="Google Shape;188;p18"/>
          <p:cNvCxnSpPr/>
          <p:nvPr/>
        </p:nvCxnSpPr>
        <p:spPr>
          <a:xfrm>
            <a:off x="535050" y="10249025"/>
            <a:ext cx="5783100" cy="0"/>
          </a:xfrm>
          <a:prstGeom prst="straightConnector1">
            <a:avLst/>
          </a:prstGeom>
          <a:noFill/>
          <a:ln cap="flat" cmpd="sng" w="19050">
            <a:solidFill>
              <a:srgbClr val="231F2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89" name="Google Shape;189;p18"/>
          <p:cNvSpPr txBox="1"/>
          <p:nvPr/>
        </p:nvSpPr>
        <p:spPr>
          <a:xfrm>
            <a:off x="5936146" y="10150581"/>
            <a:ext cx="1085400" cy="1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900">
                <a:solidFill>
                  <a:srgbClr val="414042"/>
                </a:solidFill>
                <a:latin typeface="Comfortaa"/>
                <a:ea typeface="Comfortaa"/>
                <a:cs typeface="Comfortaa"/>
                <a:sym typeface="Comfortaa"/>
              </a:rPr>
              <a:t>Page 6</a:t>
            </a:r>
            <a:endParaRPr b="1" sz="900">
              <a:solidFill>
                <a:srgbClr val="414042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90" name="Google Shape;190;p18" title="Asset 11@3x.png"/>
          <p:cNvPicPr preferRelativeResize="0"/>
          <p:nvPr/>
        </p:nvPicPr>
        <p:blipFill rotWithShape="1">
          <a:blip r:embed="rId3">
            <a:alphaModFix/>
          </a:blip>
          <a:srcRect b="160" l="-260" r="259" t="-160"/>
          <a:stretch/>
        </p:blipFill>
        <p:spPr>
          <a:xfrm>
            <a:off x="3078994" y="3420000"/>
            <a:ext cx="4481006" cy="72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18"/>
          <p:cNvSpPr txBox="1"/>
          <p:nvPr/>
        </p:nvSpPr>
        <p:spPr>
          <a:xfrm>
            <a:off x="529975" y="597575"/>
            <a:ext cx="5321400" cy="38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2800">
                <a:solidFill>
                  <a:srgbClr val="414042"/>
                </a:solidFill>
                <a:latin typeface="Comfortaa"/>
                <a:ea typeface="Comfortaa"/>
                <a:cs typeface="Comfortaa"/>
                <a:sym typeface="Comfortaa"/>
              </a:rPr>
              <a:t>4</a:t>
            </a:r>
            <a:r>
              <a:rPr b="1" lang="uk" sz="2800">
                <a:solidFill>
                  <a:srgbClr val="414042"/>
                </a:solidFill>
                <a:latin typeface="Comfortaa"/>
                <a:ea typeface="Comfortaa"/>
                <a:cs typeface="Comfortaa"/>
                <a:sym typeface="Comfortaa"/>
              </a:rPr>
              <a:t>. </a:t>
            </a:r>
            <a:r>
              <a:rPr b="1" lang="uk" sz="2800">
                <a:solidFill>
                  <a:srgbClr val="414042"/>
                </a:solidFill>
                <a:latin typeface="Comfortaa"/>
                <a:ea typeface="Comfortaa"/>
                <a:cs typeface="Comfortaa"/>
                <a:sym typeface="Comfortaa"/>
              </a:rPr>
              <a:t>Company Overview</a:t>
            </a:r>
            <a:endParaRPr b="1" sz="2800">
              <a:solidFill>
                <a:srgbClr val="414042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92" name="Google Shape;192;p18"/>
          <p:cNvSpPr txBox="1"/>
          <p:nvPr/>
        </p:nvSpPr>
        <p:spPr>
          <a:xfrm>
            <a:off x="529975" y="2349085"/>
            <a:ext cx="3693600" cy="2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800">
                <a:solidFill>
                  <a:srgbClr val="414042"/>
                </a:solidFill>
                <a:latin typeface="Comfortaa"/>
                <a:ea typeface="Comfortaa"/>
                <a:cs typeface="Comfortaa"/>
                <a:sym typeface="Comfortaa"/>
              </a:rPr>
              <a:t>What to Include:</a:t>
            </a:r>
            <a:endParaRPr b="1" sz="1800">
              <a:solidFill>
                <a:srgbClr val="414042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93" name="Google Shape;193;p18"/>
          <p:cNvSpPr txBox="1"/>
          <p:nvPr/>
        </p:nvSpPr>
        <p:spPr>
          <a:xfrm>
            <a:off x="529975" y="1396940"/>
            <a:ext cx="6489900" cy="4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414042"/>
                </a:solidFill>
                <a:latin typeface="Comfortaa Light"/>
                <a:ea typeface="Comfortaa Light"/>
                <a:cs typeface="Comfortaa Light"/>
                <a:sym typeface="Comfortaa Light"/>
              </a:rPr>
              <a:t>Provide a description of the overall nature of your business </a:t>
            </a:r>
            <a:endParaRPr>
              <a:solidFill>
                <a:srgbClr val="414042"/>
              </a:solidFill>
              <a:latin typeface="Comfortaa Light"/>
              <a:ea typeface="Comfortaa Light"/>
              <a:cs typeface="Comfortaa Light"/>
              <a:sym typeface="Comfortaa Light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414042"/>
                </a:solidFill>
                <a:latin typeface="Comfortaa Light"/>
                <a:ea typeface="Comfortaa Light"/>
                <a:cs typeface="Comfortaa Light"/>
                <a:sym typeface="Comfortaa Light"/>
              </a:rPr>
              <a:t>and the industry it operates in.</a:t>
            </a:r>
            <a:endParaRPr>
              <a:solidFill>
                <a:srgbClr val="414042"/>
              </a:solidFill>
              <a:latin typeface="Comfortaa Light"/>
              <a:ea typeface="Comfortaa Light"/>
              <a:cs typeface="Comfortaa Light"/>
              <a:sym typeface="Comfortaa Light"/>
            </a:endParaRPr>
          </a:p>
        </p:txBody>
      </p:sp>
      <p:grpSp>
        <p:nvGrpSpPr>
          <p:cNvPr id="194" name="Google Shape;194;p18"/>
          <p:cNvGrpSpPr/>
          <p:nvPr/>
        </p:nvGrpSpPr>
        <p:grpSpPr>
          <a:xfrm>
            <a:off x="529975" y="3064715"/>
            <a:ext cx="6489850" cy="471000"/>
            <a:chOff x="529975" y="3339070"/>
            <a:chExt cx="6489850" cy="471000"/>
          </a:xfrm>
        </p:grpSpPr>
        <p:sp>
          <p:nvSpPr>
            <p:cNvPr id="195" name="Google Shape;195;p18"/>
            <p:cNvSpPr txBox="1"/>
            <p:nvPr/>
          </p:nvSpPr>
          <p:spPr>
            <a:xfrm>
              <a:off x="1011125" y="3362170"/>
              <a:ext cx="6008700" cy="42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1200">
                  <a:solidFill>
                    <a:srgbClr val="414042"/>
                  </a:solidFill>
                  <a:latin typeface="Comfortaa"/>
                  <a:ea typeface="Comfortaa"/>
                  <a:cs typeface="Comfortaa"/>
                  <a:sym typeface="Comfortaa"/>
                </a:rPr>
                <a:t>Details like industry trends </a:t>
              </a:r>
              <a:r>
                <a:rPr lang="uk" sz="1200">
                  <a:solidFill>
                    <a:srgbClr val="414042"/>
                  </a:solidFill>
                  <a:latin typeface="Comfortaa"/>
                  <a:ea typeface="Comfortaa"/>
                  <a:cs typeface="Comfortaa"/>
                  <a:sym typeface="Comfortaa"/>
                </a:rPr>
                <a:t>– Summarize the current state of your industry, including market size and recent growth trends.</a:t>
              </a:r>
              <a:endParaRPr sz="1200">
                <a:solidFill>
                  <a:srgbClr val="414042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196" name="Google Shape;196;p18"/>
            <p:cNvSpPr txBox="1"/>
            <p:nvPr/>
          </p:nvSpPr>
          <p:spPr>
            <a:xfrm>
              <a:off x="529975" y="3339070"/>
              <a:ext cx="423300" cy="47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3400">
                  <a:solidFill>
                    <a:srgbClr val="BBCCD9"/>
                  </a:solidFill>
                  <a:latin typeface="Comfortaa"/>
                  <a:ea typeface="Comfortaa"/>
                  <a:cs typeface="Comfortaa"/>
                  <a:sym typeface="Comfortaa"/>
                </a:rPr>
                <a:t>1.</a:t>
              </a:r>
              <a:endParaRPr sz="3400"/>
            </a:p>
          </p:txBody>
        </p:sp>
      </p:grpSp>
      <p:grpSp>
        <p:nvGrpSpPr>
          <p:cNvPr id="197" name="Google Shape;197;p18"/>
          <p:cNvGrpSpPr/>
          <p:nvPr/>
        </p:nvGrpSpPr>
        <p:grpSpPr>
          <a:xfrm>
            <a:off x="529975" y="3961965"/>
            <a:ext cx="6489850" cy="471000"/>
            <a:chOff x="529975" y="3339070"/>
            <a:chExt cx="6489850" cy="471000"/>
          </a:xfrm>
        </p:grpSpPr>
        <p:sp>
          <p:nvSpPr>
            <p:cNvPr id="198" name="Google Shape;198;p18"/>
            <p:cNvSpPr txBox="1"/>
            <p:nvPr/>
          </p:nvSpPr>
          <p:spPr>
            <a:xfrm>
              <a:off x="1011125" y="3362170"/>
              <a:ext cx="6008700" cy="42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1200">
                  <a:solidFill>
                    <a:srgbClr val="414042"/>
                  </a:solidFill>
                  <a:latin typeface="Comfortaa"/>
                  <a:ea typeface="Comfortaa"/>
                  <a:cs typeface="Comfortaa"/>
                  <a:sym typeface="Comfortaa"/>
                </a:rPr>
                <a:t>Demographics  –  </a:t>
              </a:r>
              <a:r>
                <a:rPr lang="uk" sz="1200">
                  <a:solidFill>
                    <a:srgbClr val="414042"/>
                  </a:solidFill>
                  <a:latin typeface="Comfortaa"/>
                  <a:ea typeface="Comfortaa"/>
                  <a:cs typeface="Comfortaa"/>
                  <a:sym typeface="Comfortaa"/>
                </a:rPr>
                <a:t>Define your ideal customers based on age, income level, location, behavior, and preferences.</a:t>
              </a:r>
              <a:endParaRPr sz="1200">
                <a:solidFill>
                  <a:srgbClr val="414042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199" name="Google Shape;199;p18"/>
            <p:cNvSpPr txBox="1"/>
            <p:nvPr/>
          </p:nvSpPr>
          <p:spPr>
            <a:xfrm>
              <a:off x="529975" y="3339070"/>
              <a:ext cx="423300" cy="47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3400">
                  <a:solidFill>
                    <a:srgbClr val="BBCCD9"/>
                  </a:solidFill>
                  <a:latin typeface="Comfortaa"/>
                  <a:ea typeface="Comfortaa"/>
                  <a:cs typeface="Comfortaa"/>
                  <a:sym typeface="Comfortaa"/>
                </a:rPr>
                <a:t>2</a:t>
              </a:r>
              <a:r>
                <a:rPr b="1" lang="uk" sz="3400">
                  <a:solidFill>
                    <a:srgbClr val="BBCCD9"/>
                  </a:solidFill>
                  <a:latin typeface="Comfortaa"/>
                  <a:ea typeface="Comfortaa"/>
                  <a:cs typeface="Comfortaa"/>
                  <a:sym typeface="Comfortaa"/>
                </a:rPr>
                <a:t>.</a:t>
              </a:r>
              <a:endParaRPr sz="3400"/>
            </a:p>
          </p:txBody>
        </p:sp>
      </p:grpSp>
      <p:grpSp>
        <p:nvGrpSpPr>
          <p:cNvPr id="200" name="Google Shape;200;p18"/>
          <p:cNvGrpSpPr/>
          <p:nvPr/>
        </p:nvGrpSpPr>
        <p:grpSpPr>
          <a:xfrm>
            <a:off x="529975" y="4934115"/>
            <a:ext cx="6489850" cy="471000"/>
            <a:chOff x="529975" y="3339070"/>
            <a:chExt cx="6489850" cy="471000"/>
          </a:xfrm>
        </p:grpSpPr>
        <p:sp>
          <p:nvSpPr>
            <p:cNvPr id="201" name="Google Shape;201;p18"/>
            <p:cNvSpPr txBox="1"/>
            <p:nvPr/>
          </p:nvSpPr>
          <p:spPr>
            <a:xfrm>
              <a:off x="1011125" y="3362170"/>
              <a:ext cx="6008700" cy="42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1200">
                  <a:solidFill>
                    <a:srgbClr val="414042"/>
                  </a:solidFill>
                  <a:latin typeface="Comfortaa"/>
                  <a:ea typeface="Comfortaa"/>
                  <a:cs typeface="Comfortaa"/>
                  <a:sym typeface="Comfortaa"/>
                </a:rPr>
                <a:t>Details like industry trends </a:t>
              </a:r>
              <a:r>
                <a:rPr lang="uk" sz="1200">
                  <a:solidFill>
                    <a:srgbClr val="414042"/>
                  </a:solidFill>
                  <a:latin typeface="Comfortaa"/>
                  <a:ea typeface="Comfortaa"/>
                  <a:cs typeface="Comfortaa"/>
                  <a:sym typeface="Comfortaa"/>
                </a:rPr>
                <a:t>– Summarize the current state of your industry, including market size and recent growth trends.</a:t>
              </a:r>
              <a:endParaRPr sz="1200">
                <a:solidFill>
                  <a:srgbClr val="414042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202" name="Google Shape;202;p18"/>
            <p:cNvSpPr txBox="1"/>
            <p:nvPr/>
          </p:nvSpPr>
          <p:spPr>
            <a:xfrm>
              <a:off x="529975" y="3339070"/>
              <a:ext cx="423300" cy="47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3400">
                  <a:solidFill>
                    <a:srgbClr val="BBCCD9"/>
                  </a:solidFill>
                  <a:latin typeface="Comfortaa"/>
                  <a:ea typeface="Comfortaa"/>
                  <a:cs typeface="Comfortaa"/>
                  <a:sym typeface="Comfortaa"/>
                </a:rPr>
                <a:t>3</a:t>
              </a:r>
              <a:r>
                <a:rPr b="1" lang="uk" sz="3400">
                  <a:solidFill>
                    <a:srgbClr val="BBCCD9"/>
                  </a:solidFill>
                  <a:latin typeface="Comfortaa"/>
                  <a:ea typeface="Comfortaa"/>
                  <a:cs typeface="Comfortaa"/>
                  <a:sym typeface="Comfortaa"/>
                </a:rPr>
                <a:t>.</a:t>
              </a:r>
              <a:endParaRPr sz="3400"/>
            </a:p>
          </p:txBody>
        </p:sp>
      </p:grpSp>
      <p:grpSp>
        <p:nvGrpSpPr>
          <p:cNvPr id="203" name="Google Shape;203;p18"/>
          <p:cNvGrpSpPr/>
          <p:nvPr/>
        </p:nvGrpSpPr>
        <p:grpSpPr>
          <a:xfrm>
            <a:off x="529975" y="5835278"/>
            <a:ext cx="6489850" cy="471000"/>
            <a:chOff x="529975" y="3339070"/>
            <a:chExt cx="6489850" cy="471000"/>
          </a:xfrm>
        </p:grpSpPr>
        <p:sp>
          <p:nvSpPr>
            <p:cNvPr id="204" name="Google Shape;204;p18"/>
            <p:cNvSpPr txBox="1"/>
            <p:nvPr/>
          </p:nvSpPr>
          <p:spPr>
            <a:xfrm>
              <a:off x="1011125" y="3362170"/>
              <a:ext cx="6008700" cy="42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1200">
                  <a:solidFill>
                    <a:srgbClr val="414042"/>
                  </a:solidFill>
                  <a:latin typeface="Comfortaa"/>
                  <a:ea typeface="Comfortaa"/>
                  <a:cs typeface="Comfortaa"/>
                  <a:sym typeface="Comfortaa"/>
                </a:rPr>
                <a:t>Details like industry trends </a:t>
              </a:r>
              <a:r>
                <a:rPr lang="uk" sz="1200">
                  <a:solidFill>
                    <a:srgbClr val="414042"/>
                  </a:solidFill>
                  <a:latin typeface="Comfortaa"/>
                  <a:ea typeface="Comfortaa"/>
                  <a:cs typeface="Comfortaa"/>
                  <a:sym typeface="Comfortaa"/>
                </a:rPr>
                <a:t>– Summarize the current state of your industry, including market size and recent growth trends.</a:t>
              </a:r>
              <a:endParaRPr sz="1200">
                <a:solidFill>
                  <a:srgbClr val="414042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205" name="Google Shape;205;p18"/>
            <p:cNvSpPr txBox="1"/>
            <p:nvPr/>
          </p:nvSpPr>
          <p:spPr>
            <a:xfrm>
              <a:off x="529975" y="3339070"/>
              <a:ext cx="423300" cy="47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3400">
                  <a:solidFill>
                    <a:srgbClr val="BBCCD9"/>
                  </a:solidFill>
                  <a:latin typeface="Comfortaa"/>
                  <a:ea typeface="Comfortaa"/>
                  <a:cs typeface="Comfortaa"/>
                  <a:sym typeface="Comfortaa"/>
                </a:rPr>
                <a:t>4</a:t>
              </a:r>
              <a:r>
                <a:rPr b="1" lang="uk" sz="3400">
                  <a:solidFill>
                    <a:srgbClr val="BBCCD9"/>
                  </a:solidFill>
                  <a:latin typeface="Comfortaa"/>
                  <a:ea typeface="Comfortaa"/>
                  <a:cs typeface="Comfortaa"/>
                  <a:sym typeface="Comfortaa"/>
                </a:rPr>
                <a:t>.</a:t>
              </a:r>
              <a:endParaRPr sz="3400"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Google Shape;210;p19" title="Asset 11@3x.png"/>
          <p:cNvPicPr preferRelativeResize="0"/>
          <p:nvPr/>
        </p:nvPicPr>
        <p:blipFill rotWithShape="1">
          <a:blip r:embed="rId3">
            <a:alphaModFix/>
          </a:blip>
          <a:srcRect b="160" l="-260" r="259" t="-160"/>
          <a:stretch/>
        </p:blipFill>
        <p:spPr>
          <a:xfrm>
            <a:off x="3078994" y="3420000"/>
            <a:ext cx="4481006" cy="7272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1" name="Google Shape;211;p19"/>
          <p:cNvCxnSpPr/>
          <p:nvPr/>
        </p:nvCxnSpPr>
        <p:spPr>
          <a:xfrm>
            <a:off x="535050" y="10249025"/>
            <a:ext cx="5783100" cy="0"/>
          </a:xfrm>
          <a:prstGeom prst="straightConnector1">
            <a:avLst/>
          </a:prstGeom>
          <a:noFill/>
          <a:ln cap="flat" cmpd="sng" w="19050">
            <a:solidFill>
              <a:srgbClr val="231F2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12" name="Google Shape;212;p19"/>
          <p:cNvSpPr txBox="1"/>
          <p:nvPr/>
        </p:nvSpPr>
        <p:spPr>
          <a:xfrm>
            <a:off x="5936146" y="10150581"/>
            <a:ext cx="1085400" cy="1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900">
                <a:solidFill>
                  <a:srgbClr val="414042"/>
                </a:solidFill>
                <a:latin typeface="Comfortaa"/>
                <a:ea typeface="Comfortaa"/>
                <a:cs typeface="Comfortaa"/>
                <a:sym typeface="Comfortaa"/>
              </a:rPr>
              <a:t>Page 7</a:t>
            </a:r>
            <a:endParaRPr b="1" sz="900">
              <a:solidFill>
                <a:srgbClr val="414042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13" name="Google Shape;213;p19"/>
          <p:cNvSpPr txBox="1"/>
          <p:nvPr/>
        </p:nvSpPr>
        <p:spPr>
          <a:xfrm>
            <a:off x="529975" y="597575"/>
            <a:ext cx="5321400" cy="38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2800">
                <a:solidFill>
                  <a:srgbClr val="414042"/>
                </a:solidFill>
                <a:latin typeface="Comfortaa"/>
                <a:ea typeface="Comfortaa"/>
                <a:cs typeface="Comfortaa"/>
                <a:sym typeface="Comfortaa"/>
              </a:rPr>
              <a:t>4.1  Your Team</a:t>
            </a:r>
            <a:endParaRPr b="1" sz="2800">
              <a:solidFill>
                <a:srgbClr val="414042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14" name="Google Shape;214;p19"/>
          <p:cNvSpPr txBox="1"/>
          <p:nvPr/>
        </p:nvSpPr>
        <p:spPr>
          <a:xfrm>
            <a:off x="529975" y="1396940"/>
            <a:ext cx="6489900" cy="4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414042"/>
                </a:solidFill>
                <a:latin typeface="Comfortaa Light"/>
                <a:ea typeface="Comfortaa Light"/>
                <a:cs typeface="Comfortaa Light"/>
                <a:sym typeface="Comfortaa Light"/>
              </a:rPr>
              <a:t>Detail the name, role, and relevant experience of each key </a:t>
            </a:r>
            <a:endParaRPr>
              <a:solidFill>
                <a:srgbClr val="414042"/>
              </a:solidFill>
              <a:latin typeface="Comfortaa Light"/>
              <a:ea typeface="Comfortaa Light"/>
              <a:cs typeface="Comfortaa Light"/>
              <a:sym typeface="Comfortaa Light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414042"/>
                </a:solidFill>
                <a:latin typeface="Comfortaa Light"/>
                <a:ea typeface="Comfortaa Light"/>
                <a:cs typeface="Comfortaa Light"/>
                <a:sym typeface="Comfortaa Light"/>
              </a:rPr>
              <a:t>team member.</a:t>
            </a:r>
            <a:endParaRPr>
              <a:solidFill>
                <a:srgbClr val="414042"/>
              </a:solidFill>
              <a:latin typeface="Comfortaa Light"/>
              <a:ea typeface="Comfortaa Light"/>
              <a:cs typeface="Comfortaa Light"/>
              <a:sym typeface="Comfortaa Light"/>
            </a:endParaRPr>
          </a:p>
        </p:txBody>
      </p:sp>
      <p:grpSp>
        <p:nvGrpSpPr>
          <p:cNvPr id="215" name="Google Shape;215;p19"/>
          <p:cNvGrpSpPr/>
          <p:nvPr/>
        </p:nvGrpSpPr>
        <p:grpSpPr>
          <a:xfrm>
            <a:off x="545075" y="2392000"/>
            <a:ext cx="1627500" cy="1627500"/>
            <a:chOff x="545075" y="2392000"/>
            <a:chExt cx="1627500" cy="1627500"/>
          </a:xfrm>
        </p:grpSpPr>
        <p:pic>
          <p:nvPicPr>
            <p:cNvPr id="216" name="Google Shape;216;p1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883200" y="2583100"/>
              <a:ext cx="951250" cy="1087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7" name="Google Shape;217;p19"/>
            <p:cNvSpPr/>
            <p:nvPr/>
          </p:nvSpPr>
          <p:spPr>
            <a:xfrm>
              <a:off x="545075" y="2392000"/>
              <a:ext cx="1627500" cy="1627500"/>
            </a:xfrm>
            <a:prstGeom prst="ellipse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8" name="Google Shape;218;p19"/>
          <p:cNvSpPr txBox="1"/>
          <p:nvPr/>
        </p:nvSpPr>
        <p:spPr>
          <a:xfrm>
            <a:off x="2415325" y="2407701"/>
            <a:ext cx="46062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200">
                <a:solidFill>
                  <a:srgbClr val="414042"/>
                </a:solidFill>
                <a:latin typeface="Comfortaa"/>
                <a:ea typeface="Comfortaa"/>
                <a:cs typeface="Comfortaa"/>
                <a:sym typeface="Comfortaa"/>
              </a:rPr>
              <a:t>[Full Name]</a:t>
            </a:r>
            <a:endParaRPr b="1" sz="1200">
              <a:solidFill>
                <a:srgbClr val="414042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19" name="Google Shape;219;p19"/>
          <p:cNvSpPr txBox="1"/>
          <p:nvPr/>
        </p:nvSpPr>
        <p:spPr>
          <a:xfrm>
            <a:off x="2415325" y="2690326"/>
            <a:ext cx="46062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200">
                <a:solidFill>
                  <a:srgbClr val="414042"/>
                </a:solidFill>
                <a:latin typeface="Comfortaa"/>
                <a:ea typeface="Comfortaa"/>
                <a:cs typeface="Comfortaa"/>
                <a:sym typeface="Comfortaa"/>
              </a:rPr>
              <a:t>Position: </a:t>
            </a:r>
            <a:r>
              <a:rPr lang="uk" sz="1200">
                <a:solidFill>
                  <a:srgbClr val="414042"/>
                </a:solidFill>
                <a:latin typeface="Comfortaa Light"/>
                <a:ea typeface="Comfortaa Light"/>
                <a:cs typeface="Comfortaa Light"/>
                <a:sym typeface="Comfortaa Light"/>
              </a:rPr>
              <a:t>[Job Title]</a:t>
            </a:r>
            <a:endParaRPr sz="1200">
              <a:solidFill>
                <a:srgbClr val="414042"/>
              </a:solidFill>
              <a:latin typeface="Comfortaa Light"/>
              <a:ea typeface="Comfortaa Light"/>
              <a:cs typeface="Comfortaa Light"/>
              <a:sym typeface="Comfortaa Light"/>
            </a:endParaRPr>
          </a:p>
        </p:txBody>
      </p:sp>
      <p:sp>
        <p:nvSpPr>
          <p:cNvPr id="220" name="Google Shape;220;p19"/>
          <p:cNvSpPr txBox="1"/>
          <p:nvPr/>
        </p:nvSpPr>
        <p:spPr>
          <a:xfrm>
            <a:off x="2415325" y="2952001"/>
            <a:ext cx="46062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200">
                <a:solidFill>
                  <a:srgbClr val="414042"/>
                </a:solidFill>
                <a:latin typeface="Comfortaa"/>
                <a:ea typeface="Comfortaa"/>
                <a:cs typeface="Comfortaa"/>
                <a:sym typeface="Comfortaa"/>
              </a:rPr>
              <a:t>Experience &amp; Background</a:t>
            </a:r>
            <a:r>
              <a:rPr b="1" lang="uk" sz="1200">
                <a:solidFill>
                  <a:srgbClr val="414042"/>
                </a:solidFill>
                <a:latin typeface="Comfortaa"/>
                <a:ea typeface="Comfortaa"/>
                <a:cs typeface="Comfortaa"/>
                <a:sym typeface="Comfortaa"/>
              </a:rPr>
              <a:t>:</a:t>
            </a:r>
            <a:endParaRPr b="1" sz="1200">
              <a:solidFill>
                <a:srgbClr val="414042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21" name="Google Shape;221;p19"/>
          <p:cNvSpPr txBox="1"/>
          <p:nvPr/>
        </p:nvSpPr>
        <p:spPr>
          <a:xfrm>
            <a:off x="2415325" y="3213716"/>
            <a:ext cx="46062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30799" lvl="0" marL="269999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800"/>
              <a:buFont typeface="Comfortaa"/>
              <a:buChar char="●"/>
            </a:pPr>
            <a:r>
              <a:rPr lang="uk" sz="1200">
                <a:solidFill>
                  <a:srgbClr val="414042"/>
                </a:solidFill>
                <a:latin typeface="Comfortaa Light"/>
                <a:ea typeface="Comfortaa Light"/>
                <a:cs typeface="Comfortaa Light"/>
                <a:sym typeface="Comfortaa Light"/>
              </a:rPr>
              <a:t>[Summarize relevant professional experience, past roles, and achievements.]</a:t>
            </a:r>
            <a:endParaRPr sz="1200">
              <a:solidFill>
                <a:srgbClr val="414042"/>
              </a:solidFill>
              <a:latin typeface="Comfortaa Light"/>
              <a:ea typeface="Comfortaa Light"/>
              <a:cs typeface="Comfortaa Light"/>
              <a:sym typeface="Comfortaa Light"/>
            </a:endParaRPr>
          </a:p>
          <a:p>
            <a:pPr indent="-230799" lvl="0" marL="269999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800"/>
              <a:buFont typeface="Comfortaa"/>
              <a:buChar char="●"/>
            </a:pPr>
            <a:r>
              <a:rPr lang="uk" sz="1200">
                <a:solidFill>
                  <a:srgbClr val="414042"/>
                </a:solidFill>
                <a:latin typeface="Comfortaa Light"/>
                <a:ea typeface="Comfortaa Light"/>
                <a:cs typeface="Comfortaa Light"/>
                <a:sym typeface="Comfortaa Light"/>
              </a:rPr>
              <a:t>[Highlight key skills and expertise relevant to their role.]</a:t>
            </a:r>
            <a:endParaRPr sz="1200">
              <a:solidFill>
                <a:srgbClr val="414042"/>
              </a:solidFill>
              <a:latin typeface="Comfortaa Light"/>
              <a:ea typeface="Comfortaa Light"/>
              <a:cs typeface="Comfortaa Light"/>
              <a:sym typeface="Comfortaa Light"/>
            </a:endParaRPr>
          </a:p>
          <a:p>
            <a:pPr indent="-230799" lvl="0" marL="269999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800"/>
              <a:buFont typeface="Comfortaa"/>
              <a:buChar char="●"/>
            </a:pPr>
            <a:r>
              <a:rPr lang="uk" sz="1200">
                <a:solidFill>
                  <a:srgbClr val="414042"/>
                </a:solidFill>
                <a:latin typeface="Comfortaa Light"/>
                <a:ea typeface="Comfortaa Light"/>
                <a:cs typeface="Comfortaa Light"/>
                <a:sym typeface="Comfortaa Light"/>
              </a:rPr>
              <a:t>[Mention any notable companies they worked for previously.]</a:t>
            </a:r>
            <a:endParaRPr sz="1200">
              <a:solidFill>
                <a:srgbClr val="414042"/>
              </a:solidFill>
              <a:latin typeface="Comfortaa Light"/>
              <a:ea typeface="Comfortaa Light"/>
              <a:cs typeface="Comfortaa Light"/>
              <a:sym typeface="Comfortaa Light"/>
            </a:endParaRPr>
          </a:p>
        </p:txBody>
      </p:sp>
      <p:sp>
        <p:nvSpPr>
          <p:cNvPr id="222" name="Google Shape;222;p19"/>
          <p:cNvSpPr txBox="1"/>
          <p:nvPr/>
        </p:nvSpPr>
        <p:spPr>
          <a:xfrm>
            <a:off x="2415325" y="4968265"/>
            <a:ext cx="46062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200">
                <a:solidFill>
                  <a:srgbClr val="414042"/>
                </a:solidFill>
                <a:latin typeface="Comfortaa"/>
                <a:ea typeface="Comfortaa"/>
                <a:cs typeface="Comfortaa"/>
                <a:sym typeface="Comfortaa"/>
              </a:rPr>
              <a:t>[Full Name]</a:t>
            </a:r>
            <a:endParaRPr b="1" sz="1200">
              <a:solidFill>
                <a:srgbClr val="414042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23" name="Google Shape;223;p19"/>
          <p:cNvSpPr txBox="1"/>
          <p:nvPr/>
        </p:nvSpPr>
        <p:spPr>
          <a:xfrm>
            <a:off x="2415325" y="5250890"/>
            <a:ext cx="46062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200">
                <a:solidFill>
                  <a:srgbClr val="414042"/>
                </a:solidFill>
                <a:latin typeface="Comfortaa"/>
                <a:ea typeface="Comfortaa"/>
                <a:cs typeface="Comfortaa"/>
                <a:sym typeface="Comfortaa"/>
              </a:rPr>
              <a:t>Position: </a:t>
            </a:r>
            <a:r>
              <a:rPr lang="uk" sz="1200">
                <a:solidFill>
                  <a:srgbClr val="414042"/>
                </a:solidFill>
                <a:latin typeface="Comfortaa Light"/>
                <a:ea typeface="Comfortaa Light"/>
                <a:cs typeface="Comfortaa Light"/>
                <a:sym typeface="Comfortaa Light"/>
              </a:rPr>
              <a:t>[Job Title]</a:t>
            </a:r>
            <a:endParaRPr sz="1200">
              <a:solidFill>
                <a:srgbClr val="414042"/>
              </a:solidFill>
              <a:latin typeface="Comfortaa Light"/>
              <a:ea typeface="Comfortaa Light"/>
              <a:cs typeface="Comfortaa Light"/>
              <a:sym typeface="Comfortaa Light"/>
            </a:endParaRPr>
          </a:p>
        </p:txBody>
      </p:sp>
      <p:sp>
        <p:nvSpPr>
          <p:cNvPr id="224" name="Google Shape;224;p19"/>
          <p:cNvSpPr txBox="1"/>
          <p:nvPr/>
        </p:nvSpPr>
        <p:spPr>
          <a:xfrm>
            <a:off x="2415325" y="5512565"/>
            <a:ext cx="46062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200">
                <a:solidFill>
                  <a:srgbClr val="414042"/>
                </a:solidFill>
                <a:latin typeface="Comfortaa"/>
                <a:ea typeface="Comfortaa"/>
                <a:cs typeface="Comfortaa"/>
                <a:sym typeface="Comfortaa"/>
              </a:rPr>
              <a:t>Experience &amp; Background:</a:t>
            </a:r>
            <a:endParaRPr b="1" sz="1200">
              <a:solidFill>
                <a:srgbClr val="414042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25" name="Google Shape;225;p19"/>
          <p:cNvSpPr txBox="1"/>
          <p:nvPr/>
        </p:nvSpPr>
        <p:spPr>
          <a:xfrm>
            <a:off x="2415325" y="5774280"/>
            <a:ext cx="46062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30799" lvl="0" marL="269999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800"/>
              <a:buFont typeface="Comfortaa"/>
              <a:buChar char="●"/>
            </a:pPr>
            <a:r>
              <a:rPr lang="uk" sz="1200">
                <a:solidFill>
                  <a:srgbClr val="414042"/>
                </a:solidFill>
                <a:latin typeface="Comfortaa Light"/>
                <a:ea typeface="Comfortaa Light"/>
                <a:cs typeface="Comfortaa Light"/>
                <a:sym typeface="Comfortaa Light"/>
              </a:rPr>
              <a:t>[Summarize relevant professional experience, past roles, and achievements.]</a:t>
            </a:r>
            <a:endParaRPr sz="1200">
              <a:solidFill>
                <a:srgbClr val="414042"/>
              </a:solidFill>
              <a:latin typeface="Comfortaa Light"/>
              <a:ea typeface="Comfortaa Light"/>
              <a:cs typeface="Comfortaa Light"/>
              <a:sym typeface="Comfortaa Light"/>
            </a:endParaRPr>
          </a:p>
          <a:p>
            <a:pPr indent="-230799" lvl="0" marL="269999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800"/>
              <a:buFont typeface="Comfortaa"/>
              <a:buChar char="●"/>
            </a:pPr>
            <a:r>
              <a:rPr lang="uk" sz="1200">
                <a:solidFill>
                  <a:srgbClr val="414042"/>
                </a:solidFill>
                <a:latin typeface="Comfortaa Light"/>
                <a:ea typeface="Comfortaa Light"/>
                <a:cs typeface="Comfortaa Light"/>
                <a:sym typeface="Comfortaa Light"/>
              </a:rPr>
              <a:t>[Highlight key skills and expertise relevant to their role.]</a:t>
            </a:r>
            <a:endParaRPr sz="1200">
              <a:solidFill>
                <a:srgbClr val="414042"/>
              </a:solidFill>
              <a:latin typeface="Comfortaa Light"/>
              <a:ea typeface="Comfortaa Light"/>
              <a:cs typeface="Comfortaa Light"/>
              <a:sym typeface="Comfortaa Light"/>
            </a:endParaRPr>
          </a:p>
          <a:p>
            <a:pPr indent="-230799" lvl="0" marL="269999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800"/>
              <a:buFont typeface="Comfortaa"/>
              <a:buChar char="●"/>
            </a:pPr>
            <a:r>
              <a:rPr lang="uk" sz="1200">
                <a:solidFill>
                  <a:srgbClr val="414042"/>
                </a:solidFill>
                <a:latin typeface="Comfortaa Light"/>
                <a:ea typeface="Comfortaa Light"/>
                <a:cs typeface="Comfortaa Light"/>
                <a:sym typeface="Comfortaa Light"/>
              </a:rPr>
              <a:t>[Mention any notable companies they worked for previously.]</a:t>
            </a:r>
            <a:endParaRPr sz="1200">
              <a:solidFill>
                <a:srgbClr val="414042"/>
              </a:solidFill>
              <a:latin typeface="Comfortaa Light"/>
              <a:ea typeface="Comfortaa Light"/>
              <a:cs typeface="Comfortaa Light"/>
              <a:sym typeface="Comfortaa Light"/>
            </a:endParaRPr>
          </a:p>
        </p:txBody>
      </p:sp>
      <p:grpSp>
        <p:nvGrpSpPr>
          <p:cNvPr id="226" name="Google Shape;226;p19"/>
          <p:cNvGrpSpPr/>
          <p:nvPr/>
        </p:nvGrpSpPr>
        <p:grpSpPr>
          <a:xfrm>
            <a:off x="545075" y="7436920"/>
            <a:ext cx="1627500" cy="1627500"/>
            <a:chOff x="545075" y="2392000"/>
            <a:chExt cx="1627500" cy="1627500"/>
          </a:xfrm>
        </p:grpSpPr>
        <p:pic>
          <p:nvPicPr>
            <p:cNvPr id="227" name="Google Shape;227;p1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883200" y="2583100"/>
              <a:ext cx="951250" cy="1087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8" name="Google Shape;228;p19"/>
            <p:cNvSpPr/>
            <p:nvPr/>
          </p:nvSpPr>
          <p:spPr>
            <a:xfrm>
              <a:off x="545075" y="2392000"/>
              <a:ext cx="1627500" cy="1627500"/>
            </a:xfrm>
            <a:prstGeom prst="ellipse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29" name="Google Shape;229;p19"/>
          <p:cNvSpPr txBox="1"/>
          <p:nvPr/>
        </p:nvSpPr>
        <p:spPr>
          <a:xfrm>
            <a:off x="2415325" y="7452620"/>
            <a:ext cx="46062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200">
                <a:solidFill>
                  <a:srgbClr val="414042"/>
                </a:solidFill>
                <a:latin typeface="Comfortaa"/>
                <a:ea typeface="Comfortaa"/>
                <a:cs typeface="Comfortaa"/>
                <a:sym typeface="Comfortaa"/>
              </a:rPr>
              <a:t>[Full Name]</a:t>
            </a:r>
            <a:endParaRPr b="1" sz="1200">
              <a:solidFill>
                <a:srgbClr val="414042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30" name="Google Shape;230;p19"/>
          <p:cNvSpPr txBox="1"/>
          <p:nvPr/>
        </p:nvSpPr>
        <p:spPr>
          <a:xfrm>
            <a:off x="2415325" y="7735245"/>
            <a:ext cx="46062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200">
                <a:solidFill>
                  <a:srgbClr val="414042"/>
                </a:solidFill>
                <a:latin typeface="Comfortaa"/>
                <a:ea typeface="Comfortaa"/>
                <a:cs typeface="Comfortaa"/>
                <a:sym typeface="Comfortaa"/>
              </a:rPr>
              <a:t>Position: </a:t>
            </a:r>
            <a:r>
              <a:rPr lang="uk" sz="1200">
                <a:solidFill>
                  <a:srgbClr val="414042"/>
                </a:solidFill>
                <a:latin typeface="Comfortaa Light"/>
                <a:ea typeface="Comfortaa Light"/>
                <a:cs typeface="Comfortaa Light"/>
                <a:sym typeface="Comfortaa Light"/>
              </a:rPr>
              <a:t>[Job Title]</a:t>
            </a:r>
            <a:endParaRPr sz="1200">
              <a:solidFill>
                <a:srgbClr val="414042"/>
              </a:solidFill>
              <a:latin typeface="Comfortaa Light"/>
              <a:ea typeface="Comfortaa Light"/>
              <a:cs typeface="Comfortaa Light"/>
              <a:sym typeface="Comfortaa Light"/>
            </a:endParaRPr>
          </a:p>
        </p:txBody>
      </p:sp>
      <p:sp>
        <p:nvSpPr>
          <p:cNvPr id="231" name="Google Shape;231;p19"/>
          <p:cNvSpPr txBox="1"/>
          <p:nvPr/>
        </p:nvSpPr>
        <p:spPr>
          <a:xfrm>
            <a:off x="2415325" y="7996920"/>
            <a:ext cx="46062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200">
                <a:solidFill>
                  <a:srgbClr val="414042"/>
                </a:solidFill>
                <a:latin typeface="Comfortaa"/>
                <a:ea typeface="Comfortaa"/>
                <a:cs typeface="Comfortaa"/>
                <a:sym typeface="Comfortaa"/>
              </a:rPr>
              <a:t>Experience &amp; Background:</a:t>
            </a:r>
            <a:endParaRPr b="1" sz="1200">
              <a:solidFill>
                <a:srgbClr val="414042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32" name="Google Shape;232;p19"/>
          <p:cNvSpPr txBox="1"/>
          <p:nvPr/>
        </p:nvSpPr>
        <p:spPr>
          <a:xfrm>
            <a:off x="2415325" y="8258635"/>
            <a:ext cx="46062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30799" lvl="0" marL="269999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800"/>
              <a:buFont typeface="Comfortaa"/>
              <a:buChar char="●"/>
            </a:pPr>
            <a:r>
              <a:rPr lang="uk" sz="1200">
                <a:solidFill>
                  <a:srgbClr val="414042"/>
                </a:solidFill>
                <a:latin typeface="Comfortaa Light"/>
                <a:ea typeface="Comfortaa Light"/>
                <a:cs typeface="Comfortaa Light"/>
                <a:sym typeface="Comfortaa Light"/>
              </a:rPr>
              <a:t>[Summarize relevant professional experience, past roles, and achievements.]</a:t>
            </a:r>
            <a:endParaRPr sz="1200">
              <a:solidFill>
                <a:srgbClr val="414042"/>
              </a:solidFill>
              <a:latin typeface="Comfortaa Light"/>
              <a:ea typeface="Comfortaa Light"/>
              <a:cs typeface="Comfortaa Light"/>
              <a:sym typeface="Comfortaa Light"/>
            </a:endParaRPr>
          </a:p>
          <a:p>
            <a:pPr indent="-230799" lvl="0" marL="269999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800"/>
              <a:buFont typeface="Comfortaa"/>
              <a:buChar char="●"/>
            </a:pPr>
            <a:r>
              <a:rPr lang="uk" sz="1200">
                <a:solidFill>
                  <a:srgbClr val="414042"/>
                </a:solidFill>
                <a:latin typeface="Comfortaa Light"/>
                <a:ea typeface="Comfortaa Light"/>
                <a:cs typeface="Comfortaa Light"/>
                <a:sym typeface="Comfortaa Light"/>
              </a:rPr>
              <a:t>[Highlight key skills and expertise relevant to their role.]</a:t>
            </a:r>
            <a:endParaRPr sz="1200">
              <a:solidFill>
                <a:srgbClr val="414042"/>
              </a:solidFill>
              <a:latin typeface="Comfortaa Light"/>
              <a:ea typeface="Comfortaa Light"/>
              <a:cs typeface="Comfortaa Light"/>
              <a:sym typeface="Comfortaa Light"/>
            </a:endParaRPr>
          </a:p>
          <a:p>
            <a:pPr indent="-230799" lvl="0" marL="269999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800"/>
              <a:buFont typeface="Comfortaa"/>
              <a:buChar char="●"/>
            </a:pPr>
            <a:r>
              <a:rPr lang="uk" sz="1200">
                <a:solidFill>
                  <a:srgbClr val="414042"/>
                </a:solidFill>
                <a:latin typeface="Comfortaa Light"/>
                <a:ea typeface="Comfortaa Light"/>
                <a:cs typeface="Comfortaa Light"/>
                <a:sym typeface="Comfortaa Light"/>
              </a:rPr>
              <a:t>[Mention any notable companies they worked for previously.]</a:t>
            </a:r>
            <a:endParaRPr sz="1200">
              <a:solidFill>
                <a:srgbClr val="414042"/>
              </a:solidFill>
              <a:latin typeface="Comfortaa Light"/>
              <a:ea typeface="Comfortaa Light"/>
              <a:cs typeface="Comfortaa Light"/>
              <a:sym typeface="Comfortaa Light"/>
            </a:endParaRPr>
          </a:p>
        </p:txBody>
      </p:sp>
      <p:grpSp>
        <p:nvGrpSpPr>
          <p:cNvPr id="233" name="Google Shape;233;p19"/>
          <p:cNvGrpSpPr/>
          <p:nvPr/>
        </p:nvGrpSpPr>
        <p:grpSpPr>
          <a:xfrm>
            <a:off x="545075" y="4952564"/>
            <a:ext cx="1627500" cy="1627500"/>
            <a:chOff x="545075" y="4952564"/>
            <a:chExt cx="1627500" cy="1627500"/>
          </a:xfrm>
        </p:grpSpPr>
        <p:sp>
          <p:nvSpPr>
            <p:cNvPr id="234" name="Google Shape;234;p19"/>
            <p:cNvSpPr/>
            <p:nvPr/>
          </p:nvSpPr>
          <p:spPr>
            <a:xfrm>
              <a:off x="545075" y="4952564"/>
              <a:ext cx="1627500" cy="1627500"/>
            </a:xfrm>
            <a:prstGeom prst="ellipse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235" name="Google Shape;235;p19" title="Asset 9@3x.png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874325" y="5224027"/>
              <a:ext cx="969006" cy="108457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Google Shape;240;p20" title="Asset 11@3x.png"/>
          <p:cNvPicPr preferRelativeResize="0"/>
          <p:nvPr/>
        </p:nvPicPr>
        <p:blipFill rotWithShape="1">
          <a:blip r:embed="rId3">
            <a:alphaModFix/>
          </a:blip>
          <a:srcRect b="160" l="-260" r="259" t="-160"/>
          <a:stretch/>
        </p:blipFill>
        <p:spPr>
          <a:xfrm>
            <a:off x="3078994" y="3420000"/>
            <a:ext cx="4481006" cy="7272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1" name="Google Shape;241;p20"/>
          <p:cNvCxnSpPr/>
          <p:nvPr/>
        </p:nvCxnSpPr>
        <p:spPr>
          <a:xfrm>
            <a:off x="535050" y="10249025"/>
            <a:ext cx="5783100" cy="0"/>
          </a:xfrm>
          <a:prstGeom prst="straightConnector1">
            <a:avLst/>
          </a:prstGeom>
          <a:noFill/>
          <a:ln cap="flat" cmpd="sng" w="19050">
            <a:solidFill>
              <a:srgbClr val="231F2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42" name="Google Shape;242;p20"/>
          <p:cNvSpPr txBox="1"/>
          <p:nvPr/>
        </p:nvSpPr>
        <p:spPr>
          <a:xfrm>
            <a:off x="5936146" y="10150581"/>
            <a:ext cx="1085400" cy="1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900">
                <a:solidFill>
                  <a:srgbClr val="414042"/>
                </a:solidFill>
                <a:latin typeface="Comfortaa"/>
                <a:ea typeface="Comfortaa"/>
                <a:cs typeface="Comfortaa"/>
                <a:sym typeface="Comfortaa"/>
              </a:rPr>
              <a:t>Page 8</a:t>
            </a:r>
            <a:endParaRPr b="1" sz="900">
              <a:solidFill>
                <a:srgbClr val="414042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43" name="Google Shape;243;p20"/>
          <p:cNvSpPr txBox="1"/>
          <p:nvPr/>
        </p:nvSpPr>
        <p:spPr>
          <a:xfrm>
            <a:off x="529975" y="597575"/>
            <a:ext cx="5321400" cy="38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2800">
                <a:solidFill>
                  <a:srgbClr val="414042"/>
                </a:solidFill>
                <a:latin typeface="Comfortaa"/>
                <a:ea typeface="Comfortaa"/>
                <a:cs typeface="Comfortaa"/>
                <a:sym typeface="Comfortaa"/>
              </a:rPr>
              <a:t>4.2  Advisory Board</a:t>
            </a:r>
            <a:endParaRPr b="1" sz="2800">
              <a:solidFill>
                <a:srgbClr val="414042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44" name="Google Shape;244;p20"/>
          <p:cNvSpPr txBox="1"/>
          <p:nvPr/>
        </p:nvSpPr>
        <p:spPr>
          <a:xfrm>
            <a:off x="529975" y="1404460"/>
            <a:ext cx="3693600" cy="2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800">
                <a:solidFill>
                  <a:srgbClr val="414042"/>
                </a:solidFill>
                <a:latin typeface="Comfortaa"/>
                <a:ea typeface="Comfortaa"/>
                <a:cs typeface="Comfortaa"/>
                <a:sym typeface="Comfortaa"/>
              </a:rPr>
              <a:t>Add If required.</a:t>
            </a:r>
            <a:endParaRPr b="1" sz="1800">
              <a:solidFill>
                <a:srgbClr val="414042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45" name="Google Shape;245;p20"/>
          <p:cNvSpPr txBox="1"/>
          <p:nvPr/>
        </p:nvSpPr>
        <p:spPr>
          <a:xfrm>
            <a:off x="529975" y="1954928"/>
            <a:ext cx="6489900" cy="4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>
                <a:solidFill>
                  <a:srgbClr val="414042"/>
                </a:solidFill>
                <a:latin typeface="Comfortaa"/>
                <a:ea typeface="Comfortaa"/>
                <a:cs typeface="Comfortaa"/>
                <a:sym typeface="Comfortaa"/>
              </a:rPr>
              <a:t>Introduction</a:t>
            </a:r>
            <a:r>
              <a:rPr lang="uk">
                <a:solidFill>
                  <a:srgbClr val="414042"/>
                </a:solidFill>
                <a:latin typeface="Comfortaa Light"/>
                <a:ea typeface="Comfortaa Light"/>
                <a:cs typeface="Comfortaa Light"/>
                <a:sym typeface="Comfortaa Light"/>
              </a:rPr>
              <a:t> – Briefly explain why the advisory board was formed and how it contributes to business success</a:t>
            </a:r>
            <a:endParaRPr>
              <a:solidFill>
                <a:srgbClr val="414042"/>
              </a:solidFill>
              <a:latin typeface="Comfortaa Light"/>
              <a:ea typeface="Comfortaa Light"/>
              <a:cs typeface="Comfortaa Light"/>
              <a:sym typeface="Comfortaa Light"/>
            </a:endParaRPr>
          </a:p>
        </p:txBody>
      </p:sp>
      <p:sp>
        <p:nvSpPr>
          <p:cNvPr id="246" name="Google Shape;246;p20"/>
          <p:cNvSpPr txBox="1"/>
          <p:nvPr/>
        </p:nvSpPr>
        <p:spPr>
          <a:xfrm>
            <a:off x="529975" y="2893279"/>
            <a:ext cx="64899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>
                <a:solidFill>
                  <a:srgbClr val="414042"/>
                </a:solidFill>
                <a:latin typeface="Comfortaa"/>
                <a:ea typeface="Comfortaa"/>
                <a:cs typeface="Comfortaa"/>
                <a:sym typeface="Comfortaa"/>
              </a:rPr>
              <a:t>Board Members' Profiles </a:t>
            </a:r>
            <a:r>
              <a:rPr lang="uk">
                <a:solidFill>
                  <a:srgbClr val="414042"/>
                </a:solidFill>
                <a:latin typeface="Comfortaa Light"/>
                <a:ea typeface="Comfortaa Light"/>
                <a:cs typeface="Comfortaa Light"/>
                <a:sym typeface="Comfortaa Light"/>
              </a:rPr>
              <a:t>– For each advisor, include</a:t>
            </a:r>
            <a:endParaRPr>
              <a:solidFill>
                <a:srgbClr val="414042"/>
              </a:solidFill>
              <a:latin typeface="Comfortaa Light"/>
              <a:ea typeface="Comfortaa Light"/>
              <a:cs typeface="Comfortaa Light"/>
              <a:sym typeface="Comfortaa Light"/>
            </a:endParaRPr>
          </a:p>
        </p:txBody>
      </p:sp>
      <p:sp>
        <p:nvSpPr>
          <p:cNvPr id="247" name="Google Shape;247;p20"/>
          <p:cNvSpPr txBox="1"/>
          <p:nvPr/>
        </p:nvSpPr>
        <p:spPr>
          <a:xfrm>
            <a:off x="529975" y="3530916"/>
            <a:ext cx="64899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30799" lvl="0" marL="269999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800"/>
              <a:buFont typeface="Comfortaa Light"/>
              <a:buChar char="●"/>
            </a:pPr>
            <a:r>
              <a:rPr lang="uk" sz="1200">
                <a:solidFill>
                  <a:srgbClr val="414042"/>
                </a:solidFill>
                <a:latin typeface="Comfortaa Light"/>
                <a:ea typeface="Comfortaa Light"/>
                <a:cs typeface="Comfortaa Light"/>
                <a:sym typeface="Comfortaa Light"/>
              </a:rPr>
              <a:t>Full Name &amp; Title</a:t>
            </a:r>
            <a:endParaRPr sz="1200">
              <a:solidFill>
                <a:srgbClr val="414042"/>
              </a:solidFill>
              <a:latin typeface="Comfortaa Light"/>
              <a:ea typeface="Comfortaa Light"/>
              <a:cs typeface="Comfortaa Light"/>
              <a:sym typeface="Comfortaa Light"/>
            </a:endParaRPr>
          </a:p>
          <a:p>
            <a:pPr indent="-230799" lvl="0" marL="269999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800"/>
              <a:buFont typeface="Comfortaa Light"/>
              <a:buChar char="●"/>
            </a:pPr>
            <a:r>
              <a:rPr lang="uk" sz="1200">
                <a:solidFill>
                  <a:srgbClr val="414042"/>
                </a:solidFill>
                <a:latin typeface="Comfortaa Light"/>
                <a:ea typeface="Comfortaa Light"/>
                <a:cs typeface="Comfortaa Light"/>
                <a:sym typeface="Comfortaa Light"/>
              </a:rPr>
              <a:t>Area of Expertise (e.g., Finance, Technology, Marketing)</a:t>
            </a:r>
            <a:endParaRPr sz="1200">
              <a:solidFill>
                <a:srgbClr val="414042"/>
              </a:solidFill>
              <a:latin typeface="Comfortaa Light"/>
              <a:ea typeface="Comfortaa Light"/>
              <a:cs typeface="Comfortaa Light"/>
              <a:sym typeface="Comfortaa Light"/>
            </a:endParaRPr>
          </a:p>
          <a:p>
            <a:pPr indent="-230799" lvl="0" marL="269999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800"/>
              <a:buFont typeface="Comfortaa Light"/>
              <a:buChar char="●"/>
            </a:pPr>
            <a:r>
              <a:rPr lang="uk" sz="1200">
                <a:solidFill>
                  <a:srgbClr val="414042"/>
                </a:solidFill>
                <a:latin typeface="Comfortaa Light"/>
                <a:ea typeface="Comfortaa Light"/>
                <a:cs typeface="Comfortaa Light"/>
                <a:sym typeface="Comfortaa Light"/>
              </a:rPr>
              <a:t>Relevant Experience (e.g., former CEO of [Company Name], </a:t>
            </a:r>
            <a:br>
              <a:rPr lang="uk" sz="1200">
                <a:solidFill>
                  <a:srgbClr val="414042"/>
                </a:solidFill>
                <a:latin typeface="Comfortaa Light"/>
                <a:ea typeface="Comfortaa Light"/>
                <a:cs typeface="Comfortaa Light"/>
                <a:sym typeface="Comfortaa Light"/>
              </a:rPr>
            </a:br>
            <a:r>
              <a:rPr lang="uk" sz="1200">
                <a:solidFill>
                  <a:srgbClr val="414042"/>
                </a:solidFill>
                <a:latin typeface="Comfortaa Light"/>
                <a:ea typeface="Comfortaa Light"/>
                <a:cs typeface="Comfortaa Light"/>
                <a:sym typeface="Comfortaa Light"/>
              </a:rPr>
              <a:t>20+ years in [Industry])</a:t>
            </a:r>
            <a:endParaRPr sz="1200">
              <a:solidFill>
                <a:srgbClr val="414042"/>
              </a:solidFill>
              <a:latin typeface="Comfortaa Light"/>
              <a:ea typeface="Comfortaa Light"/>
              <a:cs typeface="Comfortaa Light"/>
              <a:sym typeface="Comfortaa Light"/>
            </a:endParaRPr>
          </a:p>
          <a:p>
            <a:pPr indent="-230799" lvl="0" marL="269999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800"/>
              <a:buFont typeface="Comfortaa Light"/>
              <a:buChar char="●"/>
            </a:pPr>
            <a:r>
              <a:rPr lang="uk" sz="1200">
                <a:solidFill>
                  <a:srgbClr val="414042"/>
                </a:solidFill>
                <a:latin typeface="Comfortaa Light"/>
                <a:ea typeface="Comfortaa Light"/>
                <a:cs typeface="Comfortaa Light"/>
                <a:sym typeface="Comfortaa Light"/>
              </a:rPr>
              <a:t>Key Contributions (e.g., provides financial strategy, connects with </a:t>
            </a:r>
            <a:endParaRPr sz="1200">
              <a:solidFill>
                <a:srgbClr val="414042"/>
              </a:solidFill>
              <a:latin typeface="Comfortaa Light"/>
              <a:ea typeface="Comfortaa Light"/>
              <a:cs typeface="Comfortaa Light"/>
              <a:sym typeface="Comfortaa Light"/>
            </a:endParaRPr>
          </a:p>
          <a:p>
            <a:pPr indent="0" lvl="0" marL="269999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200">
                <a:solidFill>
                  <a:srgbClr val="414042"/>
                </a:solidFill>
                <a:latin typeface="Comfortaa Light"/>
                <a:ea typeface="Comfortaa Light"/>
                <a:cs typeface="Comfortaa Light"/>
                <a:sym typeface="Comfortaa Light"/>
              </a:rPr>
              <a:t>investors)</a:t>
            </a:r>
            <a:endParaRPr sz="1200">
              <a:solidFill>
                <a:srgbClr val="414042"/>
              </a:solidFill>
              <a:latin typeface="Comfortaa Light"/>
              <a:ea typeface="Comfortaa Light"/>
              <a:cs typeface="Comfortaa Light"/>
              <a:sym typeface="Comfortaa Light"/>
            </a:endParaRPr>
          </a:p>
        </p:txBody>
      </p:sp>
      <p:cxnSp>
        <p:nvCxnSpPr>
          <p:cNvPr id="248" name="Google Shape;248;p20"/>
          <p:cNvCxnSpPr/>
          <p:nvPr/>
        </p:nvCxnSpPr>
        <p:spPr>
          <a:xfrm>
            <a:off x="536325" y="5346000"/>
            <a:ext cx="6481200" cy="0"/>
          </a:xfrm>
          <a:prstGeom prst="straightConnector1">
            <a:avLst/>
          </a:prstGeom>
          <a:noFill/>
          <a:ln cap="flat" cmpd="sng" w="19050">
            <a:solidFill>
              <a:srgbClr val="D9DEEE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49" name="Google Shape;249;p20"/>
          <p:cNvSpPr txBox="1"/>
          <p:nvPr/>
        </p:nvSpPr>
        <p:spPr>
          <a:xfrm>
            <a:off x="529975" y="5825566"/>
            <a:ext cx="64899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30799" lvl="0" marL="269999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800"/>
              <a:buFont typeface="Comfortaa Light"/>
              <a:buChar char="●"/>
            </a:pPr>
            <a:r>
              <a:rPr lang="uk" sz="1200">
                <a:solidFill>
                  <a:srgbClr val="414042"/>
                </a:solidFill>
                <a:latin typeface="Comfortaa Light"/>
                <a:ea typeface="Comfortaa Light"/>
                <a:cs typeface="Comfortaa Light"/>
                <a:sym typeface="Comfortaa Light"/>
              </a:rPr>
              <a:t>Full Name &amp; Title</a:t>
            </a:r>
            <a:endParaRPr sz="1200">
              <a:solidFill>
                <a:srgbClr val="414042"/>
              </a:solidFill>
              <a:latin typeface="Comfortaa Light"/>
              <a:ea typeface="Comfortaa Light"/>
              <a:cs typeface="Comfortaa Light"/>
              <a:sym typeface="Comfortaa Light"/>
            </a:endParaRPr>
          </a:p>
          <a:p>
            <a:pPr indent="-230799" lvl="0" marL="269999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800"/>
              <a:buFont typeface="Comfortaa Light"/>
              <a:buChar char="●"/>
            </a:pPr>
            <a:r>
              <a:rPr lang="uk" sz="1200">
                <a:solidFill>
                  <a:srgbClr val="414042"/>
                </a:solidFill>
                <a:latin typeface="Comfortaa Light"/>
                <a:ea typeface="Comfortaa Light"/>
                <a:cs typeface="Comfortaa Light"/>
                <a:sym typeface="Comfortaa Light"/>
              </a:rPr>
              <a:t>Area of Expertise (e.g., Finance, Technology, Marketing)</a:t>
            </a:r>
            <a:endParaRPr sz="1200">
              <a:solidFill>
                <a:srgbClr val="414042"/>
              </a:solidFill>
              <a:latin typeface="Comfortaa Light"/>
              <a:ea typeface="Comfortaa Light"/>
              <a:cs typeface="Comfortaa Light"/>
              <a:sym typeface="Comfortaa Light"/>
            </a:endParaRPr>
          </a:p>
          <a:p>
            <a:pPr indent="-230799" lvl="0" marL="269999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800"/>
              <a:buFont typeface="Comfortaa Light"/>
              <a:buChar char="●"/>
            </a:pPr>
            <a:r>
              <a:rPr lang="uk" sz="1200">
                <a:solidFill>
                  <a:srgbClr val="414042"/>
                </a:solidFill>
                <a:latin typeface="Comfortaa Light"/>
                <a:ea typeface="Comfortaa Light"/>
                <a:cs typeface="Comfortaa Light"/>
                <a:sym typeface="Comfortaa Light"/>
              </a:rPr>
              <a:t>Relevant Experience (e.g., former CEO of [Company Name], </a:t>
            </a:r>
            <a:br>
              <a:rPr lang="uk" sz="1200">
                <a:solidFill>
                  <a:srgbClr val="414042"/>
                </a:solidFill>
                <a:latin typeface="Comfortaa Light"/>
                <a:ea typeface="Comfortaa Light"/>
                <a:cs typeface="Comfortaa Light"/>
                <a:sym typeface="Comfortaa Light"/>
              </a:rPr>
            </a:br>
            <a:r>
              <a:rPr lang="uk" sz="1200">
                <a:solidFill>
                  <a:srgbClr val="414042"/>
                </a:solidFill>
                <a:latin typeface="Comfortaa Light"/>
                <a:ea typeface="Comfortaa Light"/>
                <a:cs typeface="Comfortaa Light"/>
                <a:sym typeface="Comfortaa Light"/>
              </a:rPr>
              <a:t>20+ years in [Industry])</a:t>
            </a:r>
            <a:endParaRPr sz="1200">
              <a:solidFill>
                <a:srgbClr val="414042"/>
              </a:solidFill>
              <a:latin typeface="Comfortaa Light"/>
              <a:ea typeface="Comfortaa Light"/>
              <a:cs typeface="Comfortaa Light"/>
              <a:sym typeface="Comfortaa Light"/>
            </a:endParaRPr>
          </a:p>
          <a:p>
            <a:pPr indent="-230799" lvl="0" marL="269999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800"/>
              <a:buFont typeface="Comfortaa Light"/>
              <a:buChar char="●"/>
            </a:pPr>
            <a:r>
              <a:rPr lang="uk" sz="1200">
                <a:solidFill>
                  <a:srgbClr val="414042"/>
                </a:solidFill>
                <a:latin typeface="Comfortaa Light"/>
                <a:ea typeface="Comfortaa Light"/>
                <a:cs typeface="Comfortaa Light"/>
                <a:sym typeface="Comfortaa Light"/>
              </a:rPr>
              <a:t>Key Contributions (e.g., provides financial strategy, connects with </a:t>
            </a:r>
            <a:endParaRPr sz="1200">
              <a:solidFill>
                <a:srgbClr val="414042"/>
              </a:solidFill>
              <a:latin typeface="Comfortaa Light"/>
              <a:ea typeface="Comfortaa Light"/>
              <a:cs typeface="Comfortaa Light"/>
              <a:sym typeface="Comfortaa Light"/>
            </a:endParaRPr>
          </a:p>
          <a:p>
            <a:pPr indent="0" lvl="0" marL="269999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200">
                <a:solidFill>
                  <a:srgbClr val="414042"/>
                </a:solidFill>
                <a:latin typeface="Comfortaa Light"/>
                <a:ea typeface="Comfortaa Light"/>
                <a:cs typeface="Comfortaa Light"/>
                <a:sym typeface="Comfortaa Light"/>
              </a:rPr>
              <a:t>investors)</a:t>
            </a:r>
            <a:endParaRPr sz="1200">
              <a:solidFill>
                <a:srgbClr val="414042"/>
              </a:solidFill>
              <a:latin typeface="Comfortaa Light"/>
              <a:ea typeface="Comfortaa Light"/>
              <a:cs typeface="Comfortaa Light"/>
              <a:sym typeface="Comfortaa Light"/>
            </a:endParaRPr>
          </a:p>
        </p:txBody>
      </p:sp>
      <p:pic>
        <p:nvPicPr>
          <p:cNvPr id="250" name="Google Shape;250;p20" title="Business-Plan2.jpg"/>
          <p:cNvPicPr preferRelativeResize="0"/>
          <p:nvPr/>
        </p:nvPicPr>
        <p:blipFill rotWithShape="1">
          <a:blip r:embed="rId4">
            <a:alphaModFix/>
          </a:blip>
          <a:srcRect b="-916" l="-926" r="-916" t="-926"/>
          <a:stretch/>
        </p:blipFill>
        <p:spPr>
          <a:xfrm>
            <a:off x="480150" y="8032500"/>
            <a:ext cx="6600899" cy="1782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Google Shape;255;p21" title="Asset 11@3x.png"/>
          <p:cNvPicPr preferRelativeResize="0"/>
          <p:nvPr/>
        </p:nvPicPr>
        <p:blipFill rotWithShape="1">
          <a:blip r:embed="rId3">
            <a:alphaModFix/>
          </a:blip>
          <a:srcRect b="160" l="-260" r="259" t="-160"/>
          <a:stretch/>
        </p:blipFill>
        <p:spPr>
          <a:xfrm>
            <a:off x="3078994" y="3420000"/>
            <a:ext cx="4481006" cy="7272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6" name="Google Shape;256;p21"/>
          <p:cNvCxnSpPr/>
          <p:nvPr/>
        </p:nvCxnSpPr>
        <p:spPr>
          <a:xfrm>
            <a:off x="535050" y="10249025"/>
            <a:ext cx="5783100" cy="0"/>
          </a:xfrm>
          <a:prstGeom prst="straightConnector1">
            <a:avLst/>
          </a:prstGeom>
          <a:noFill/>
          <a:ln cap="flat" cmpd="sng" w="19050">
            <a:solidFill>
              <a:srgbClr val="231F2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57" name="Google Shape;257;p21"/>
          <p:cNvSpPr txBox="1"/>
          <p:nvPr/>
        </p:nvSpPr>
        <p:spPr>
          <a:xfrm>
            <a:off x="5936146" y="10150581"/>
            <a:ext cx="1085400" cy="1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900">
                <a:solidFill>
                  <a:srgbClr val="414042"/>
                </a:solidFill>
                <a:latin typeface="Comfortaa"/>
                <a:ea typeface="Comfortaa"/>
                <a:cs typeface="Comfortaa"/>
                <a:sym typeface="Comfortaa"/>
              </a:rPr>
              <a:t>Page 9</a:t>
            </a:r>
            <a:endParaRPr b="1" sz="900">
              <a:solidFill>
                <a:srgbClr val="414042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58" name="Google Shape;258;p21"/>
          <p:cNvSpPr txBox="1"/>
          <p:nvPr/>
        </p:nvSpPr>
        <p:spPr>
          <a:xfrm>
            <a:off x="529975" y="597575"/>
            <a:ext cx="5321400" cy="38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2800">
                <a:solidFill>
                  <a:srgbClr val="414042"/>
                </a:solidFill>
                <a:latin typeface="Comfortaa"/>
                <a:ea typeface="Comfortaa"/>
                <a:cs typeface="Comfortaa"/>
                <a:sym typeface="Comfortaa"/>
              </a:rPr>
              <a:t>5.  Market Analysis</a:t>
            </a:r>
            <a:endParaRPr b="1" sz="2800">
              <a:solidFill>
                <a:srgbClr val="414042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59" name="Google Shape;259;p21"/>
          <p:cNvSpPr txBox="1"/>
          <p:nvPr/>
        </p:nvSpPr>
        <p:spPr>
          <a:xfrm>
            <a:off x="529975" y="1404460"/>
            <a:ext cx="3693600" cy="2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800">
                <a:solidFill>
                  <a:srgbClr val="414042"/>
                </a:solidFill>
                <a:latin typeface="Comfortaa"/>
                <a:ea typeface="Comfortaa"/>
                <a:cs typeface="Comfortaa"/>
                <a:sym typeface="Comfortaa"/>
              </a:rPr>
              <a:t>5.1 Problem &amp; Solution</a:t>
            </a:r>
            <a:endParaRPr b="1" sz="1800">
              <a:solidFill>
                <a:srgbClr val="414042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60" name="Google Shape;260;p21"/>
          <p:cNvSpPr txBox="1"/>
          <p:nvPr/>
        </p:nvSpPr>
        <p:spPr>
          <a:xfrm>
            <a:off x="529975" y="1979098"/>
            <a:ext cx="3693600" cy="1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>
                <a:solidFill>
                  <a:srgbClr val="414042"/>
                </a:solidFill>
                <a:latin typeface="Comfortaa"/>
                <a:ea typeface="Comfortaa"/>
                <a:cs typeface="Comfortaa"/>
                <a:sym typeface="Comfortaa"/>
              </a:rPr>
              <a:t>5.1.1 The Problem</a:t>
            </a:r>
            <a:endParaRPr b="1">
              <a:solidFill>
                <a:srgbClr val="414042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61" name="Google Shape;261;p21"/>
          <p:cNvSpPr txBox="1"/>
          <p:nvPr/>
        </p:nvSpPr>
        <p:spPr>
          <a:xfrm>
            <a:off x="529975" y="2547669"/>
            <a:ext cx="6489900" cy="90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30799" lvl="0" marL="269999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800"/>
              <a:buFont typeface="Comfortaa"/>
              <a:buChar char="●"/>
            </a:pPr>
            <a:r>
              <a:rPr lang="uk" sz="1200">
                <a:solidFill>
                  <a:srgbClr val="414042"/>
                </a:solidFill>
                <a:latin typeface="Comfortaa"/>
                <a:ea typeface="Comfortaa"/>
                <a:cs typeface="Comfortaa"/>
                <a:sym typeface="Comfortaa"/>
              </a:rPr>
              <a:t>Describe the core issue your target market faces.</a:t>
            </a:r>
            <a:endParaRPr sz="1200">
              <a:solidFill>
                <a:srgbClr val="41404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30799" lvl="0" marL="269999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800"/>
              <a:buFont typeface="Comfortaa"/>
              <a:buChar char="●"/>
            </a:pPr>
            <a:r>
              <a:rPr lang="uk" sz="1200">
                <a:solidFill>
                  <a:srgbClr val="414042"/>
                </a:solidFill>
                <a:latin typeface="Comfortaa"/>
                <a:ea typeface="Comfortaa"/>
                <a:cs typeface="Comfortaa"/>
                <a:sym typeface="Comfortaa"/>
              </a:rPr>
              <a:t>Use data, research, or real-world examples to validate the problem.</a:t>
            </a:r>
            <a:endParaRPr sz="1200">
              <a:solidFill>
                <a:srgbClr val="41404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30799" lvl="0" marL="269999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800"/>
              <a:buFont typeface="Comfortaa"/>
              <a:buChar char="●"/>
            </a:pPr>
            <a:r>
              <a:rPr lang="uk" sz="1200">
                <a:solidFill>
                  <a:srgbClr val="414042"/>
                </a:solidFill>
                <a:latin typeface="Comfortaa"/>
                <a:ea typeface="Comfortaa"/>
                <a:cs typeface="Comfortaa"/>
                <a:sym typeface="Comfortaa"/>
              </a:rPr>
              <a:t>Explain how this problem impacts customers, businesses, or the industry.</a:t>
            </a:r>
            <a:endParaRPr sz="1200">
              <a:solidFill>
                <a:srgbClr val="41404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30799" lvl="0" marL="269999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800"/>
              <a:buFont typeface="Comfortaa"/>
              <a:buChar char="●"/>
            </a:pPr>
            <a:r>
              <a:rPr lang="uk" sz="1200">
                <a:solidFill>
                  <a:srgbClr val="414042"/>
                </a:solidFill>
                <a:latin typeface="Comfortaa"/>
                <a:ea typeface="Comfortaa"/>
                <a:cs typeface="Comfortaa"/>
                <a:sym typeface="Comfortaa"/>
              </a:rPr>
              <a:t>Address gaps in existing solutions—why are current alternatives insufficient?</a:t>
            </a:r>
            <a:endParaRPr sz="1200">
              <a:solidFill>
                <a:srgbClr val="414042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cxnSp>
        <p:nvCxnSpPr>
          <p:cNvPr id="262" name="Google Shape;262;p21"/>
          <p:cNvCxnSpPr/>
          <p:nvPr/>
        </p:nvCxnSpPr>
        <p:spPr>
          <a:xfrm>
            <a:off x="536325" y="5346000"/>
            <a:ext cx="6481200" cy="0"/>
          </a:xfrm>
          <a:prstGeom prst="straightConnector1">
            <a:avLst/>
          </a:prstGeom>
          <a:noFill/>
          <a:ln cap="flat" cmpd="sng" w="19050">
            <a:solidFill>
              <a:srgbClr val="D9DEEE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63" name="Google Shape;263;p21"/>
          <p:cNvSpPr txBox="1"/>
          <p:nvPr/>
        </p:nvSpPr>
        <p:spPr>
          <a:xfrm>
            <a:off x="529975" y="5848623"/>
            <a:ext cx="3693600" cy="1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>
                <a:solidFill>
                  <a:srgbClr val="414042"/>
                </a:solidFill>
                <a:latin typeface="Comfortaa"/>
                <a:ea typeface="Comfortaa"/>
                <a:cs typeface="Comfortaa"/>
                <a:sym typeface="Comfortaa"/>
              </a:rPr>
              <a:t>5.1.2 Our Solution</a:t>
            </a:r>
            <a:endParaRPr b="1">
              <a:solidFill>
                <a:srgbClr val="414042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64" name="Google Shape;264;p21"/>
          <p:cNvSpPr txBox="1"/>
          <p:nvPr/>
        </p:nvSpPr>
        <p:spPr>
          <a:xfrm>
            <a:off x="529975" y="6417194"/>
            <a:ext cx="6489900" cy="90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30799" lvl="0" marL="269999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800"/>
              <a:buFont typeface="Comfortaa"/>
              <a:buChar char="●"/>
            </a:pPr>
            <a:r>
              <a:rPr lang="uk" sz="1200">
                <a:solidFill>
                  <a:srgbClr val="414042"/>
                </a:solidFill>
                <a:latin typeface="Comfortaa"/>
                <a:ea typeface="Comfortaa"/>
                <a:cs typeface="Comfortaa"/>
                <a:sym typeface="Comfortaa"/>
              </a:rPr>
              <a:t>Introduce your product or service as the solution to the identified problem.</a:t>
            </a:r>
            <a:endParaRPr sz="1200">
              <a:solidFill>
                <a:srgbClr val="41404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30799" lvl="0" marL="269999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800"/>
              <a:buFont typeface="Comfortaa"/>
              <a:buChar char="●"/>
            </a:pPr>
            <a:r>
              <a:rPr lang="uk" sz="1200">
                <a:solidFill>
                  <a:srgbClr val="414042"/>
                </a:solidFill>
                <a:latin typeface="Comfortaa"/>
                <a:ea typeface="Comfortaa"/>
                <a:cs typeface="Comfortaa"/>
                <a:sym typeface="Comfortaa"/>
              </a:rPr>
              <a:t>Highlight the key features and benefits that make your solution effective.</a:t>
            </a:r>
            <a:endParaRPr sz="1200">
              <a:solidFill>
                <a:srgbClr val="41404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30799" lvl="0" marL="269999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800"/>
              <a:buFont typeface="Comfortaa"/>
              <a:buChar char="●"/>
            </a:pPr>
            <a:r>
              <a:rPr lang="uk" sz="1200">
                <a:solidFill>
                  <a:srgbClr val="414042"/>
                </a:solidFill>
                <a:latin typeface="Comfortaa"/>
                <a:ea typeface="Comfortaa"/>
                <a:cs typeface="Comfortaa"/>
                <a:sym typeface="Comfortaa"/>
              </a:rPr>
              <a:t>Explain how your business differentiates itself from competitors.</a:t>
            </a:r>
            <a:endParaRPr sz="1200">
              <a:solidFill>
                <a:srgbClr val="41404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30799" lvl="0" marL="269999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800"/>
              <a:buFont typeface="Comfortaa"/>
              <a:buChar char="●"/>
            </a:pPr>
            <a:r>
              <a:rPr lang="uk" sz="1200">
                <a:solidFill>
                  <a:srgbClr val="414042"/>
                </a:solidFill>
                <a:latin typeface="Comfortaa"/>
                <a:ea typeface="Comfortaa"/>
                <a:cs typeface="Comfortaa"/>
                <a:sym typeface="Comfortaa"/>
              </a:rPr>
              <a:t>Provide a short, compelling value proposition.</a:t>
            </a:r>
            <a:endParaRPr sz="1200">
              <a:solidFill>
                <a:srgbClr val="414042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