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7772400" cx="10058400"/>
  <p:notesSz cx="6858000" cy="9144000"/>
  <p:embeddedFontLst>
    <p:embeddedFont>
      <p:font typeface="Rubik Medium"/>
      <p:regular r:id="rId7"/>
      <p:bold r:id="rId8"/>
      <p:italic r:id="rId9"/>
      <p:boldItalic r:id="rId10"/>
    </p:embeddedFont>
    <p:embeddedFont>
      <p:font typeface="Rubik Light"/>
      <p:regular r:id="rId11"/>
      <p:bold r:id="rId12"/>
      <p:italic r:id="rId13"/>
      <p:boldItalic r:id="rId14"/>
    </p:embeddedFont>
    <p:embeddedFont>
      <p:font typeface="BenchNine"/>
      <p:regular r:id="rId15"/>
      <p:bold r:id="rId16"/>
    </p:embeddedFont>
    <p:embeddedFont>
      <p:font typeface="Rubik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boldItalic.fntdata"/><Relationship Id="rId11" Type="http://schemas.openxmlformats.org/officeDocument/2006/relationships/font" Target="fonts/RubikLight-regular.fntdata"/><Relationship Id="rId10" Type="http://schemas.openxmlformats.org/officeDocument/2006/relationships/font" Target="fonts/RubikMedium-boldItalic.fntdata"/><Relationship Id="rId13" Type="http://schemas.openxmlformats.org/officeDocument/2006/relationships/font" Target="fonts/RubikLight-italic.fntdata"/><Relationship Id="rId12" Type="http://schemas.openxmlformats.org/officeDocument/2006/relationships/font" Target="fonts/Rubik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ubikMedium-italic.fntdata"/><Relationship Id="rId15" Type="http://schemas.openxmlformats.org/officeDocument/2006/relationships/font" Target="fonts/BenchNine-regular.fntdata"/><Relationship Id="rId14" Type="http://schemas.openxmlformats.org/officeDocument/2006/relationships/font" Target="fonts/RubikLight-boldItalic.fntdata"/><Relationship Id="rId17" Type="http://schemas.openxmlformats.org/officeDocument/2006/relationships/font" Target="fonts/Rubik-regular.fntdata"/><Relationship Id="rId16" Type="http://schemas.openxmlformats.org/officeDocument/2006/relationships/font" Target="fonts/BenchNine-bold.fntdata"/><Relationship Id="rId5" Type="http://schemas.openxmlformats.org/officeDocument/2006/relationships/slide" Target="slides/slide1.xml"/><Relationship Id="rId19" Type="http://schemas.openxmlformats.org/officeDocument/2006/relationships/font" Target="fonts/Rubik-italic.fntdata"/><Relationship Id="rId6" Type="http://schemas.openxmlformats.org/officeDocument/2006/relationships/slide" Target="slides/slide2.xml"/><Relationship Id="rId18" Type="http://schemas.openxmlformats.org/officeDocument/2006/relationships/font" Target="fonts/Rubik-bold.fntdata"/><Relationship Id="rId7" Type="http://schemas.openxmlformats.org/officeDocument/2006/relationships/font" Target="fonts/RubikMedium-regular.fntdata"/><Relationship Id="rId8" Type="http://schemas.openxmlformats.org/officeDocument/2006/relationships/font" Target="fonts/Rubik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4147eee08_0_3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34147eee0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9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3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9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17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9100" cy="11421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91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400" cy="6181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50200" cy="2240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50200" cy="1866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6595800" cy="7772400"/>
          </a:xfrm>
          <a:prstGeom prst="rect">
            <a:avLst/>
          </a:prstGeom>
          <a:solidFill>
            <a:srgbClr val="E6E5E1"/>
          </a:solidFill>
          <a:ln>
            <a:noFill/>
          </a:ln>
        </p:spPr>
        <p:txBody>
          <a:bodyPr anchorCtr="0" anchor="ctr" bIns="232225" lIns="232225" spcFirstLastPara="1" rIns="232225" wrap="square" tIns="23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grpSp>
        <p:nvGrpSpPr>
          <p:cNvPr id="55" name="Google Shape;55;p13"/>
          <p:cNvGrpSpPr/>
          <p:nvPr/>
        </p:nvGrpSpPr>
        <p:grpSpPr>
          <a:xfrm>
            <a:off x="8465376" y="4874772"/>
            <a:ext cx="118110" cy="1348550"/>
            <a:chOff x="3332825" y="1880550"/>
            <a:chExt cx="46500" cy="530925"/>
          </a:xfrm>
        </p:grpSpPr>
        <p:sp>
          <p:nvSpPr>
            <p:cNvPr id="56" name="Google Shape;56;p13"/>
            <p:cNvSpPr/>
            <p:nvPr/>
          </p:nvSpPr>
          <p:spPr>
            <a:xfrm>
              <a:off x="3332825" y="2364975"/>
              <a:ext cx="46500" cy="46500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ctr" bIns="232225" lIns="232225" spcFirstLastPara="1" rIns="232225" wrap="square" tIns="2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332825" y="2203500"/>
              <a:ext cx="46500" cy="46500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ctr" bIns="232225" lIns="232225" spcFirstLastPara="1" rIns="232225" wrap="square" tIns="2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3332825" y="2042025"/>
              <a:ext cx="46500" cy="46500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ctr" bIns="232225" lIns="232225" spcFirstLastPara="1" rIns="232225" wrap="square" tIns="2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3332825" y="1880550"/>
              <a:ext cx="46500" cy="46500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ctr" bIns="232225" lIns="232225" spcFirstLastPara="1" rIns="232225" wrap="square" tIns="2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/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9689592" y="3070976"/>
            <a:ext cx="368700" cy="4701942"/>
            <a:chOff x="9689592" y="3070976"/>
            <a:chExt cx="368700" cy="4701942"/>
          </a:xfrm>
        </p:grpSpPr>
        <p:sp>
          <p:nvSpPr>
            <p:cNvPr id="61" name="Google Shape;61;p13"/>
            <p:cNvSpPr/>
            <p:nvPr/>
          </p:nvSpPr>
          <p:spPr>
            <a:xfrm>
              <a:off x="9689592" y="3073718"/>
              <a:ext cx="368700" cy="4699200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txBody>
            <a:bodyPr anchorCtr="0" anchor="ctr" bIns="232225" lIns="232225" spcFirstLastPara="1" rIns="232225" wrap="square" tIns="2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/>
            </a:p>
          </p:txBody>
        </p:sp>
        <p:sp>
          <p:nvSpPr>
            <p:cNvPr id="62" name="Google Shape;62;p13"/>
            <p:cNvSpPr txBox="1"/>
            <p:nvPr/>
          </p:nvSpPr>
          <p:spPr>
            <a:xfrm rot="-5400000">
              <a:off x="8324701" y="4557476"/>
              <a:ext cx="3088500" cy="1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50">
                  <a:solidFill>
                    <a:schemeClr val="dk2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L E T ’ S  S T A R T  D E S I G N I N G   Y O U R   D R E A M   S P A C E !</a:t>
              </a:r>
              <a:endParaRPr sz="750">
                <a:solidFill>
                  <a:schemeClr val="dk2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sp>
        <p:nvSpPr>
          <p:cNvPr id="63" name="Google Shape;63;p13"/>
          <p:cNvSpPr txBox="1"/>
          <p:nvPr/>
        </p:nvSpPr>
        <p:spPr>
          <a:xfrm>
            <a:off x="522923" y="588247"/>
            <a:ext cx="2396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13131"/>
                </a:solidFill>
                <a:latin typeface="BenchNine"/>
                <a:ea typeface="BenchNine"/>
                <a:cs typeface="BenchNine"/>
                <a:sym typeface="BenchNine"/>
              </a:rPr>
              <a:t>ABOUT US</a:t>
            </a:r>
            <a:endParaRPr sz="1500">
              <a:solidFill>
                <a:srgbClr val="313131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031227" y="588250"/>
            <a:ext cx="1980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13131"/>
                </a:solidFill>
                <a:latin typeface="BenchNine"/>
                <a:ea typeface="BenchNine"/>
                <a:cs typeface="BenchNine"/>
                <a:sym typeface="BenchNine"/>
              </a:rPr>
              <a:t>GET IN TOUCH</a:t>
            </a:r>
            <a:endParaRPr sz="1500">
              <a:solidFill>
                <a:srgbClr val="313131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648727" y="986457"/>
            <a:ext cx="2745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00">
                <a:solidFill>
                  <a:srgbClr val="313131"/>
                </a:solidFill>
                <a:latin typeface="Rubik"/>
                <a:ea typeface="Rubik"/>
                <a:cs typeface="Rubik"/>
                <a:sym typeface="Rubik"/>
              </a:rPr>
              <a:t>L E T ’ S  S T A R T  D E S I G N I N G  Y O U R  D R E A M  S P A C E !</a:t>
            </a:r>
            <a:endParaRPr sz="600">
              <a:solidFill>
                <a:srgbClr val="31313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874249" y="467080"/>
            <a:ext cx="285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rgbClr val="313131"/>
                </a:solidFill>
                <a:latin typeface="BenchNine"/>
                <a:ea typeface="BenchNine"/>
                <a:cs typeface="BenchNine"/>
                <a:sym typeface="BenchNine"/>
              </a:rPr>
              <a:t>ELEVATE YOUR SPACE</a:t>
            </a:r>
            <a:endParaRPr sz="3000">
              <a:solidFill>
                <a:srgbClr val="313131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67" name="Google Shape;67;p13"/>
          <p:cNvGrpSpPr/>
          <p:nvPr/>
        </p:nvGrpSpPr>
        <p:grpSpPr>
          <a:xfrm>
            <a:off x="522923" y="1549081"/>
            <a:ext cx="7813387" cy="4674237"/>
            <a:chOff x="522923" y="1450911"/>
            <a:chExt cx="7813387" cy="4674237"/>
          </a:xfrm>
        </p:grpSpPr>
        <p:pic>
          <p:nvPicPr>
            <p:cNvPr id="68" name="Google Shape;68;p13"/>
            <p:cNvPicPr preferRelativeResize="0"/>
            <p:nvPr/>
          </p:nvPicPr>
          <p:blipFill rotWithShape="1">
            <a:blip r:embed="rId3">
              <a:alphaModFix/>
            </a:blip>
            <a:srcRect b="455" l="941" r="-19" t="465"/>
            <a:stretch/>
          </p:blipFill>
          <p:spPr>
            <a:xfrm>
              <a:off x="3394646" y="1450911"/>
              <a:ext cx="4941663" cy="4674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5783" y="1450911"/>
              <a:ext cx="2304541" cy="12456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5783" y="3599560"/>
              <a:ext cx="2304541" cy="1245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13"/>
            <p:cNvSpPr txBox="1"/>
            <p:nvPr/>
          </p:nvSpPr>
          <p:spPr>
            <a:xfrm>
              <a:off x="522923" y="2911882"/>
              <a:ext cx="23964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With a passion for innovation and aesthetics, we specialize in creating spaces that reflect your personality and lifestyle.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grpSp>
          <p:nvGrpSpPr>
            <p:cNvPr id="72" name="Google Shape;72;p13"/>
            <p:cNvGrpSpPr/>
            <p:nvPr/>
          </p:nvGrpSpPr>
          <p:grpSpPr>
            <a:xfrm>
              <a:off x="522923" y="5182733"/>
              <a:ext cx="2396400" cy="790338"/>
              <a:chOff x="522923" y="5182733"/>
              <a:chExt cx="2396400" cy="790338"/>
            </a:xfrm>
          </p:grpSpPr>
          <p:sp>
            <p:nvSpPr>
              <p:cNvPr id="73" name="Google Shape;73;p13"/>
              <p:cNvSpPr txBox="1"/>
              <p:nvPr/>
            </p:nvSpPr>
            <p:spPr>
              <a:xfrm>
                <a:off x="522923" y="5182733"/>
                <a:ext cx="23964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rgbClr val="313131"/>
                    </a:solidFill>
                    <a:latin typeface="BenchNine"/>
                    <a:ea typeface="BenchNine"/>
                    <a:cs typeface="BenchNine"/>
                    <a:sym typeface="BenchNine"/>
                  </a:rPr>
                  <a:t>VISION:</a:t>
                </a:r>
                <a:endParaRPr sz="1500">
                  <a:solidFill>
                    <a:srgbClr val="313131"/>
                  </a:solidFill>
                  <a:latin typeface="BenchNine"/>
                  <a:ea typeface="BenchNine"/>
                  <a:cs typeface="BenchNine"/>
                  <a:sym typeface="BenchNine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522923" y="5529672"/>
                <a:ext cx="2396400" cy="44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313131"/>
                    </a:solidFill>
                    <a:latin typeface="Rubik Light"/>
                    <a:ea typeface="Rubik Light"/>
                    <a:cs typeface="Rubik Light"/>
                    <a:sym typeface="Rubik Light"/>
                  </a:rPr>
                  <a:t>To lead the industry by setting new standards in technology, sustainability, and customer satisfaction.</a:t>
                </a:r>
                <a:endParaRPr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endParaRPr>
              </a:p>
            </p:txBody>
          </p:sp>
        </p:grpSp>
      </p:grpSp>
      <p:grpSp>
        <p:nvGrpSpPr>
          <p:cNvPr id="75" name="Google Shape;75;p13"/>
          <p:cNvGrpSpPr/>
          <p:nvPr/>
        </p:nvGrpSpPr>
        <p:grpSpPr>
          <a:xfrm>
            <a:off x="522923" y="6389665"/>
            <a:ext cx="2396400" cy="790338"/>
            <a:chOff x="522923" y="5133748"/>
            <a:chExt cx="2396400" cy="790338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522923" y="5133748"/>
              <a:ext cx="23964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313131"/>
                  </a:solidFill>
                  <a:latin typeface="BenchNine"/>
                  <a:ea typeface="BenchNine"/>
                  <a:cs typeface="BenchNine"/>
                  <a:sym typeface="BenchNine"/>
                </a:rPr>
                <a:t>MISSION:</a:t>
              </a:r>
              <a:endParaRPr sz="1500">
                <a:solidFill>
                  <a:srgbClr val="313131"/>
                </a:solidFill>
                <a:latin typeface="BenchNine"/>
                <a:ea typeface="BenchNine"/>
                <a:cs typeface="BenchNine"/>
                <a:sym typeface="BenchNine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522923" y="5480686"/>
              <a:ext cx="23964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To empower businesses with cutting-edge industrial solutions that enhance efficiency and drive growth.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3855153" y="6560955"/>
            <a:ext cx="2396400" cy="617395"/>
            <a:chOff x="3855153" y="6399030"/>
            <a:chExt cx="2396400" cy="617395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3855153" y="6399030"/>
              <a:ext cx="2396400" cy="1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650">
                  <a:solidFill>
                    <a:srgbClr val="313131"/>
                  </a:solidFill>
                  <a:latin typeface="Rubik"/>
                  <a:ea typeface="Rubik"/>
                  <a:cs typeface="Rubik"/>
                  <a:sym typeface="Rubik"/>
                </a:rPr>
                <a:t>P H O N E : </a:t>
              </a:r>
              <a:r>
                <a:rPr lang="uk" sz="65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 + 4 4  2 0  1 2 3 4  5 6 7 8</a:t>
              </a:r>
              <a:endParaRPr sz="65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3855153" y="6571428"/>
              <a:ext cx="2396400" cy="1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650">
                  <a:solidFill>
                    <a:srgbClr val="313131"/>
                  </a:solidFill>
                  <a:latin typeface="Rubik"/>
                  <a:ea typeface="Rubik"/>
                  <a:cs typeface="Rubik"/>
                  <a:sym typeface="Rubik"/>
                </a:rPr>
                <a:t>E M A I L :  </a:t>
              </a:r>
              <a:r>
                <a:rPr lang="uk" sz="65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 O N T A C T @ E L E G A N T . L T D</a:t>
              </a:r>
              <a:endParaRPr sz="65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3855153" y="6743826"/>
              <a:ext cx="2396400" cy="1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650">
                  <a:solidFill>
                    <a:srgbClr val="313131"/>
                  </a:solidFill>
                  <a:latin typeface="Rubik"/>
                  <a:ea typeface="Rubik"/>
                  <a:cs typeface="Rubik"/>
                  <a:sym typeface="Rubik"/>
                </a:rPr>
                <a:t>W E B S I T E :  </a:t>
              </a:r>
              <a:r>
                <a:rPr lang="uk" sz="65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E L E G A N T . L T D</a:t>
              </a:r>
              <a:endParaRPr sz="65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3855153" y="6916225"/>
              <a:ext cx="2396400" cy="1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650">
                  <a:solidFill>
                    <a:srgbClr val="313131"/>
                  </a:solidFill>
                  <a:latin typeface="Rubik"/>
                  <a:ea typeface="Rubik"/>
                  <a:cs typeface="Rubik"/>
                  <a:sym typeface="Rubik"/>
                </a:rPr>
                <a:t>A D D R E S S :  </a:t>
              </a:r>
              <a:r>
                <a:rPr lang="uk" sz="65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2 2  S T R E E T ,  L O N D O N ,  U K</a:t>
              </a:r>
              <a:endParaRPr sz="65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</p:grpSp>
      <p:sp>
        <p:nvSpPr>
          <p:cNvPr id="83" name="Google Shape;83;p13"/>
          <p:cNvSpPr txBox="1"/>
          <p:nvPr/>
        </p:nvSpPr>
        <p:spPr>
          <a:xfrm>
            <a:off x="7012628" y="7062850"/>
            <a:ext cx="23964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75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rPr>
              <a:t>S T Y L I S H .  F U N C T I O N A L .  T I M E L E S S</a:t>
            </a:r>
            <a:endParaRPr sz="750">
              <a:solidFill>
                <a:srgbClr val="31313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6035800" y="0"/>
            <a:ext cx="4022700" cy="7772400"/>
          </a:xfrm>
          <a:prstGeom prst="rect">
            <a:avLst/>
          </a:prstGeom>
          <a:solidFill>
            <a:srgbClr val="E6E5E1"/>
          </a:solidFill>
          <a:ln>
            <a:noFill/>
          </a:ln>
        </p:spPr>
        <p:txBody>
          <a:bodyPr anchorCtr="0" anchor="ctr" bIns="232225" lIns="232225" spcFirstLastPara="1" rIns="232225" wrap="square" tIns="23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89" name="Google Shape;89;p14"/>
          <p:cNvSpPr/>
          <p:nvPr/>
        </p:nvSpPr>
        <p:spPr>
          <a:xfrm>
            <a:off x="3079270" y="0"/>
            <a:ext cx="314700" cy="7772400"/>
          </a:xfrm>
          <a:prstGeom prst="rect">
            <a:avLst/>
          </a:prstGeom>
          <a:solidFill>
            <a:srgbClr val="E6E5E1"/>
          </a:solidFill>
          <a:ln>
            <a:noFill/>
          </a:ln>
        </p:spPr>
        <p:txBody>
          <a:bodyPr anchorCtr="0" anchor="ctr" bIns="232225" lIns="232225" spcFirstLastPara="1" rIns="232225" wrap="square" tIns="23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-301" l="-301" r="-301" t="-301"/>
          <a:stretch/>
        </p:blipFill>
        <p:spPr>
          <a:xfrm>
            <a:off x="3384050" y="-23575"/>
            <a:ext cx="3505050" cy="78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/>
          <p:nvPr/>
        </p:nvSpPr>
        <p:spPr>
          <a:xfrm rot="-5400000">
            <a:off x="9749621" y="638064"/>
            <a:ext cx="118200" cy="11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32225" lIns="232225" spcFirstLastPara="1" rIns="232225" wrap="square" tIns="23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92" name="Google Shape;92;p14"/>
          <p:cNvSpPr/>
          <p:nvPr/>
        </p:nvSpPr>
        <p:spPr>
          <a:xfrm rot="-5400000">
            <a:off x="9511447" y="638064"/>
            <a:ext cx="118200" cy="11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32225" lIns="232225" spcFirstLastPara="1" rIns="232225" wrap="square" tIns="23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grpSp>
        <p:nvGrpSpPr>
          <p:cNvPr id="93" name="Google Shape;93;p14"/>
          <p:cNvGrpSpPr/>
          <p:nvPr/>
        </p:nvGrpSpPr>
        <p:grpSpPr>
          <a:xfrm>
            <a:off x="7146625" y="1247850"/>
            <a:ext cx="2911425" cy="2278925"/>
            <a:chOff x="7146625" y="1247850"/>
            <a:chExt cx="2911425" cy="2278925"/>
          </a:xfrm>
        </p:grpSpPr>
        <p:pic>
          <p:nvPicPr>
            <p:cNvPr id="94" name="Google Shape;94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46625" y="1247850"/>
              <a:ext cx="2364824" cy="2278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4"/>
            <p:cNvSpPr/>
            <p:nvPr/>
          </p:nvSpPr>
          <p:spPr>
            <a:xfrm rot="-5400000">
              <a:off x="8645500" y="2114225"/>
              <a:ext cx="2278500" cy="546600"/>
            </a:xfrm>
            <a:prstGeom prst="rect">
              <a:avLst/>
            </a:prstGeom>
            <a:solidFill>
              <a:srgbClr val="C7B8AD"/>
            </a:solidFill>
            <a:ln>
              <a:noFill/>
            </a:ln>
          </p:spPr>
          <p:txBody>
            <a:bodyPr anchorCtr="0" anchor="ctr" bIns="232225" lIns="232225" spcFirstLastPara="1" rIns="232225" wrap="square" tIns="232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/>
            </a:p>
          </p:txBody>
        </p:sp>
      </p:grpSp>
      <p:sp>
        <p:nvSpPr>
          <p:cNvPr id="96" name="Google Shape;96;p14"/>
          <p:cNvSpPr txBox="1"/>
          <p:nvPr/>
        </p:nvSpPr>
        <p:spPr>
          <a:xfrm>
            <a:off x="7146627" y="591104"/>
            <a:ext cx="1980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13131"/>
                </a:solidFill>
                <a:latin typeface="BenchNine"/>
                <a:ea typeface="BenchNine"/>
                <a:cs typeface="BenchNine"/>
                <a:sym typeface="BenchNine"/>
              </a:rPr>
              <a:t>OUR EXPERTISE</a:t>
            </a:r>
            <a:endParaRPr sz="1500">
              <a:solidFill>
                <a:srgbClr val="313131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97" name="Google Shape;97;p14"/>
          <p:cNvGrpSpPr/>
          <p:nvPr/>
        </p:nvGrpSpPr>
        <p:grpSpPr>
          <a:xfrm>
            <a:off x="7146623" y="4465383"/>
            <a:ext cx="2396400" cy="454744"/>
            <a:chOff x="7146623" y="4293932"/>
            <a:chExt cx="2396400" cy="454744"/>
          </a:xfrm>
        </p:grpSpPr>
        <p:sp>
          <p:nvSpPr>
            <p:cNvPr id="98" name="Google Shape;98;p14"/>
            <p:cNvSpPr txBox="1"/>
            <p:nvPr/>
          </p:nvSpPr>
          <p:spPr>
            <a:xfrm>
              <a:off x="7146623" y="4465476"/>
              <a:ext cx="2396400" cy="28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Customized solutions for homes, apartments,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and villas.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>
              <a:off x="7146623" y="4293932"/>
              <a:ext cx="2396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Residential Design:</a:t>
              </a:r>
              <a:endParaRPr sz="800">
                <a:solidFill>
                  <a:srgbClr val="31313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100" name="Google Shape;100;p14"/>
          <p:cNvGrpSpPr/>
          <p:nvPr/>
        </p:nvGrpSpPr>
        <p:grpSpPr>
          <a:xfrm>
            <a:off x="7146623" y="5115307"/>
            <a:ext cx="2396400" cy="454744"/>
            <a:chOff x="7146623" y="4293932"/>
            <a:chExt cx="2396400" cy="454744"/>
          </a:xfrm>
        </p:grpSpPr>
        <p:sp>
          <p:nvSpPr>
            <p:cNvPr id="101" name="Google Shape;101;p14"/>
            <p:cNvSpPr txBox="1"/>
            <p:nvPr/>
          </p:nvSpPr>
          <p:spPr>
            <a:xfrm>
              <a:off x="7146623" y="4465476"/>
              <a:ext cx="2396400" cy="28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Sleek and professional interiors for offices, restaurants, and retail stores.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7146623" y="4293932"/>
              <a:ext cx="2396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Commercial Spaces:</a:t>
              </a:r>
              <a:endParaRPr sz="800">
                <a:solidFill>
                  <a:srgbClr val="31313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7146623" y="5765230"/>
            <a:ext cx="2396400" cy="454744"/>
            <a:chOff x="7146623" y="4293932"/>
            <a:chExt cx="2396400" cy="454744"/>
          </a:xfrm>
        </p:grpSpPr>
        <p:sp>
          <p:nvSpPr>
            <p:cNvPr id="104" name="Google Shape;104;p14"/>
            <p:cNvSpPr txBox="1"/>
            <p:nvPr/>
          </p:nvSpPr>
          <p:spPr>
            <a:xfrm>
              <a:off x="7146623" y="4465476"/>
              <a:ext cx="2396400" cy="28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Maximizing functionality without compromising on style.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7146623" y="4293932"/>
              <a:ext cx="2396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Space Planning:</a:t>
              </a:r>
              <a:endParaRPr sz="800">
                <a:solidFill>
                  <a:srgbClr val="31313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7146623" y="6415153"/>
            <a:ext cx="2396400" cy="294544"/>
            <a:chOff x="7146623" y="4293932"/>
            <a:chExt cx="2396400" cy="294544"/>
          </a:xfrm>
        </p:grpSpPr>
        <p:sp>
          <p:nvSpPr>
            <p:cNvPr id="107" name="Google Shape;107;p14"/>
            <p:cNvSpPr txBox="1"/>
            <p:nvPr/>
          </p:nvSpPr>
          <p:spPr>
            <a:xfrm>
              <a:off x="7146623" y="4465476"/>
              <a:ext cx="2396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Handpicked pieces to bring your vision to life.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7146623" y="4293932"/>
              <a:ext cx="2396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Furniture &amp; Décor Selection:</a:t>
              </a:r>
              <a:endParaRPr sz="800">
                <a:solidFill>
                  <a:srgbClr val="31313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sp>
        <p:nvSpPr>
          <p:cNvPr id="109" name="Google Shape;109;p14"/>
          <p:cNvSpPr txBox="1"/>
          <p:nvPr/>
        </p:nvSpPr>
        <p:spPr>
          <a:xfrm>
            <a:off x="7146623" y="6904876"/>
            <a:ext cx="2396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rPr>
              <a:t>Our designs prioritize comfort, practicality, and timeless elegance.</a:t>
            </a:r>
            <a:endParaRPr sz="800">
              <a:solidFill>
                <a:srgbClr val="313131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525777" y="591104"/>
            <a:ext cx="1980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13131"/>
                </a:solidFill>
                <a:latin typeface="BenchNine"/>
                <a:ea typeface="BenchNine"/>
                <a:cs typeface="BenchNine"/>
                <a:sym typeface="BenchNine"/>
              </a:rPr>
              <a:t>WHAT OUR CLIENTS SAY</a:t>
            </a:r>
            <a:endParaRPr sz="1500">
              <a:solidFill>
                <a:srgbClr val="313131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111" name="Google Shape;111;p14"/>
          <p:cNvGrpSpPr/>
          <p:nvPr/>
        </p:nvGrpSpPr>
        <p:grpSpPr>
          <a:xfrm>
            <a:off x="4447083" y="2641025"/>
            <a:ext cx="1030800" cy="938091"/>
            <a:chOff x="4447083" y="2641025"/>
            <a:chExt cx="1030800" cy="938091"/>
          </a:xfrm>
        </p:grpSpPr>
        <p:sp>
          <p:nvSpPr>
            <p:cNvPr id="112" name="Google Shape;112;p14"/>
            <p:cNvSpPr txBox="1"/>
            <p:nvPr/>
          </p:nvSpPr>
          <p:spPr>
            <a:xfrm>
              <a:off x="4447083" y="3317516"/>
              <a:ext cx="1030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E L E G A N T</a:t>
              </a:r>
              <a:endParaRPr sz="11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6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S P A C E S  S T U D I 0</a:t>
              </a:r>
              <a:endParaRPr sz="6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grpSp>
          <p:nvGrpSpPr>
            <p:cNvPr id="113" name="Google Shape;113;p14"/>
            <p:cNvGrpSpPr/>
            <p:nvPr/>
          </p:nvGrpSpPr>
          <p:grpSpPr>
            <a:xfrm>
              <a:off x="4551520" y="2641025"/>
              <a:ext cx="821925" cy="526625"/>
              <a:chOff x="4549250" y="2641025"/>
              <a:chExt cx="821925" cy="526625"/>
            </a:xfrm>
          </p:grpSpPr>
          <p:sp>
            <p:nvSpPr>
              <p:cNvPr id="114" name="Google Shape;114;p14"/>
              <p:cNvSpPr/>
              <p:nvPr/>
            </p:nvSpPr>
            <p:spPr>
              <a:xfrm>
                <a:off x="4549250" y="2813350"/>
                <a:ext cx="469200" cy="354300"/>
              </a:xfrm>
              <a:prstGeom prst="rect">
                <a:avLst/>
              </a:prstGeom>
              <a:noFill/>
              <a:ln cap="flat" cmpd="sng" w="9525">
                <a:solidFill>
                  <a:srgbClr val="B09B8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4"/>
              <p:cNvSpPr/>
              <p:nvPr/>
            </p:nvSpPr>
            <p:spPr>
              <a:xfrm>
                <a:off x="4901975" y="2641025"/>
                <a:ext cx="469200" cy="354300"/>
              </a:xfrm>
              <a:prstGeom prst="rect">
                <a:avLst/>
              </a:prstGeom>
              <a:noFill/>
              <a:ln cap="flat" cmpd="sng" w="9525">
                <a:solidFill>
                  <a:srgbClr val="B09B8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6" name="Google Shape;116;p14"/>
          <p:cNvSpPr txBox="1"/>
          <p:nvPr/>
        </p:nvSpPr>
        <p:spPr>
          <a:xfrm rot="-5400000">
            <a:off x="-657675" y="3821475"/>
            <a:ext cx="77733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850">
                <a:solidFill>
                  <a:schemeClr val="dk2"/>
                </a:solidFill>
                <a:latin typeface="Rubik Medium"/>
                <a:ea typeface="Rubik Medium"/>
                <a:cs typeface="Rubik Medium"/>
                <a:sym typeface="Rubik Medium"/>
              </a:rPr>
              <a:t>L E T  U S  T R A N S F O R M  Y O U R  V I S I O N  I N T O  R E A L I T Y  W I T H  A  S P A C E  T H A T  T R U L Y  F E E L S  L I K E  H O M E </a:t>
            </a:r>
            <a:endParaRPr sz="850">
              <a:solidFill>
                <a:schemeClr val="dk2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grpSp>
        <p:nvGrpSpPr>
          <p:cNvPr id="117" name="Google Shape;117;p14"/>
          <p:cNvGrpSpPr/>
          <p:nvPr/>
        </p:nvGrpSpPr>
        <p:grpSpPr>
          <a:xfrm>
            <a:off x="525773" y="1100583"/>
            <a:ext cx="2396400" cy="767181"/>
            <a:chOff x="525773" y="1224408"/>
            <a:chExt cx="2396400" cy="767181"/>
          </a:xfrm>
        </p:grpSpPr>
        <p:sp>
          <p:nvSpPr>
            <p:cNvPr id="118" name="Google Shape;118;p14"/>
            <p:cNvSpPr txBox="1"/>
            <p:nvPr/>
          </p:nvSpPr>
          <p:spPr>
            <a:xfrm>
              <a:off x="525773" y="1224408"/>
              <a:ext cx="23964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"Elegant Spaces Studio turned our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house into a modern masterpiece. We 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couldn’t be happier!"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525773" y="1868589"/>
              <a:ext cx="2396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— Olivia Johnson, Homeowner</a:t>
              </a:r>
              <a:endParaRPr sz="800">
                <a:solidFill>
                  <a:srgbClr val="31313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525773" y="2077595"/>
            <a:ext cx="2396400" cy="927381"/>
            <a:chOff x="525773" y="2209933"/>
            <a:chExt cx="2396400" cy="927381"/>
          </a:xfrm>
        </p:grpSpPr>
        <p:sp>
          <p:nvSpPr>
            <p:cNvPr id="121" name="Google Shape;121;p14"/>
            <p:cNvSpPr txBox="1"/>
            <p:nvPr/>
          </p:nvSpPr>
          <p:spPr>
            <a:xfrm>
              <a:off x="525773" y="2209933"/>
              <a:ext cx="23964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"The team at Elegant Spaces Studio 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brought our dream office to life. It’s both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functional and beautiful!"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525773" y="2854114"/>
              <a:ext cx="2396400" cy="28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— Daniel Smith, CEO, BrightTech </a:t>
              </a:r>
              <a:endParaRPr sz="800">
                <a:solidFill>
                  <a:srgbClr val="31313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Solutions</a:t>
              </a:r>
              <a:endParaRPr sz="800">
                <a:solidFill>
                  <a:srgbClr val="31313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123" name="Google Shape;123;p14"/>
          <p:cNvGrpSpPr/>
          <p:nvPr/>
        </p:nvGrpSpPr>
        <p:grpSpPr>
          <a:xfrm>
            <a:off x="525773" y="3214806"/>
            <a:ext cx="2396400" cy="767181"/>
            <a:chOff x="525773" y="3338631"/>
            <a:chExt cx="2396400" cy="767181"/>
          </a:xfrm>
        </p:grpSpPr>
        <p:sp>
          <p:nvSpPr>
            <p:cNvPr id="124" name="Google Shape;124;p14"/>
            <p:cNvSpPr txBox="1"/>
            <p:nvPr/>
          </p:nvSpPr>
          <p:spPr>
            <a:xfrm>
              <a:off x="525773" y="3338631"/>
              <a:ext cx="23964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"Their attention to detail and design 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expertise is unmatched. Highly 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Light"/>
                  <a:ea typeface="Rubik Light"/>
                  <a:cs typeface="Rubik Light"/>
                  <a:sym typeface="Rubik Light"/>
                </a:rPr>
                <a:t>recommend for any interior project!"</a:t>
              </a:r>
              <a:endParaRPr sz="800">
                <a:solidFill>
                  <a:srgbClr val="313131"/>
                </a:solidFill>
                <a:latin typeface="Rubik Light"/>
                <a:ea typeface="Rubik Light"/>
                <a:cs typeface="Rubik Light"/>
                <a:sym typeface="Rubik Light"/>
              </a:endParaRPr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525773" y="3982812"/>
              <a:ext cx="2396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— Amelia White, Restaurant Owner</a:t>
              </a:r>
              <a:endParaRPr sz="800">
                <a:solidFill>
                  <a:srgbClr val="31313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sp>
        <p:nvSpPr>
          <p:cNvPr id="126" name="Google Shape;126;p14"/>
          <p:cNvSpPr txBox="1"/>
          <p:nvPr/>
        </p:nvSpPr>
        <p:spPr>
          <a:xfrm>
            <a:off x="525777" y="5099185"/>
            <a:ext cx="1980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313131"/>
                </a:solidFill>
                <a:latin typeface="BenchNine"/>
                <a:ea typeface="BenchNine"/>
                <a:cs typeface="BenchNine"/>
                <a:sym typeface="BenchNine"/>
              </a:rPr>
              <a:t>OUR</a:t>
            </a:r>
            <a:r>
              <a:rPr lang="uk" sz="1500">
                <a:solidFill>
                  <a:srgbClr val="313131"/>
                </a:solidFill>
                <a:latin typeface="BenchNine"/>
                <a:ea typeface="BenchNine"/>
                <a:cs typeface="BenchNine"/>
                <a:sym typeface="BenchNine"/>
              </a:rPr>
              <a:t> BENEFITS</a:t>
            </a:r>
            <a:endParaRPr sz="1500">
              <a:solidFill>
                <a:srgbClr val="313131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127" name="Google Shape;127;p14"/>
          <p:cNvGrpSpPr/>
          <p:nvPr/>
        </p:nvGrpSpPr>
        <p:grpSpPr>
          <a:xfrm>
            <a:off x="525773" y="5604972"/>
            <a:ext cx="2396400" cy="283556"/>
            <a:chOff x="525773" y="1220716"/>
            <a:chExt cx="2396400" cy="283556"/>
          </a:xfrm>
        </p:grpSpPr>
        <p:sp>
          <p:nvSpPr>
            <p:cNvPr id="128" name="Google Shape;128;p14"/>
            <p:cNvSpPr txBox="1"/>
            <p:nvPr/>
          </p:nvSpPr>
          <p:spPr>
            <a:xfrm>
              <a:off x="525773" y="1220716"/>
              <a:ext cx="2396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Tailored Designs:</a:t>
              </a:r>
              <a:endParaRPr sz="800">
                <a:solidFill>
                  <a:srgbClr val="31313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525773" y="1381272"/>
              <a:ext cx="2396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"/>
                  <a:ea typeface="Rubik"/>
                  <a:cs typeface="Rubik"/>
                  <a:sym typeface="Rubik"/>
                </a:rPr>
                <a:t>Every project is unique, just like you.</a:t>
              </a:r>
              <a:endParaRPr sz="800">
                <a:solidFill>
                  <a:srgbClr val="31313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130" name="Google Shape;130;p14"/>
          <p:cNvSpPr/>
          <p:nvPr/>
        </p:nvSpPr>
        <p:spPr>
          <a:xfrm rot="-5400000">
            <a:off x="525772" y="4627639"/>
            <a:ext cx="118200" cy="118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232225" lIns="232225" spcFirstLastPara="1" rIns="232225" wrap="square" tIns="23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grpSp>
        <p:nvGrpSpPr>
          <p:cNvPr id="131" name="Google Shape;131;p14"/>
          <p:cNvGrpSpPr/>
          <p:nvPr/>
        </p:nvGrpSpPr>
        <p:grpSpPr>
          <a:xfrm>
            <a:off x="525773" y="6096209"/>
            <a:ext cx="2396400" cy="443756"/>
            <a:chOff x="525773" y="1220716"/>
            <a:chExt cx="2396400" cy="443756"/>
          </a:xfrm>
        </p:grpSpPr>
        <p:sp>
          <p:nvSpPr>
            <p:cNvPr id="132" name="Google Shape;132;p14"/>
            <p:cNvSpPr txBox="1"/>
            <p:nvPr/>
          </p:nvSpPr>
          <p:spPr>
            <a:xfrm>
              <a:off x="525773" y="1220716"/>
              <a:ext cx="2396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Modern Aesthetics:</a:t>
              </a:r>
              <a:endParaRPr sz="800">
                <a:solidFill>
                  <a:srgbClr val="31313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525773" y="1381272"/>
              <a:ext cx="2396400" cy="28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"/>
                  <a:ea typeface="Rubik"/>
                  <a:cs typeface="Rubik"/>
                  <a:sym typeface="Rubik"/>
                </a:rPr>
                <a:t>Combining contemporary trends with </a:t>
              </a:r>
              <a:endParaRPr sz="800">
                <a:solidFill>
                  <a:srgbClr val="31313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"/>
                  <a:ea typeface="Rubik"/>
                  <a:cs typeface="Rubik"/>
                  <a:sym typeface="Rubik"/>
                </a:rPr>
                <a:t>timeless appeal.</a:t>
              </a:r>
              <a:endParaRPr sz="800">
                <a:solidFill>
                  <a:srgbClr val="31313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34" name="Google Shape;134;p14"/>
          <p:cNvGrpSpPr/>
          <p:nvPr/>
        </p:nvGrpSpPr>
        <p:grpSpPr>
          <a:xfrm>
            <a:off x="525773" y="6747647"/>
            <a:ext cx="2396400" cy="443756"/>
            <a:chOff x="525773" y="1220716"/>
            <a:chExt cx="2396400" cy="443756"/>
          </a:xfrm>
        </p:grpSpPr>
        <p:sp>
          <p:nvSpPr>
            <p:cNvPr id="135" name="Google Shape;135;p14"/>
            <p:cNvSpPr txBox="1"/>
            <p:nvPr/>
          </p:nvSpPr>
          <p:spPr>
            <a:xfrm>
              <a:off x="525773" y="1220716"/>
              <a:ext cx="23964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Experienced Team:</a:t>
              </a:r>
              <a:endParaRPr sz="800">
                <a:solidFill>
                  <a:srgbClr val="31313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525773" y="1381272"/>
              <a:ext cx="2396400" cy="28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"/>
                  <a:ea typeface="Rubik"/>
                  <a:cs typeface="Rubik"/>
                  <a:sym typeface="Rubik"/>
                </a:rPr>
                <a:t>Our designers bring creativity and </a:t>
              </a:r>
              <a:endParaRPr sz="800">
                <a:solidFill>
                  <a:srgbClr val="313131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313131"/>
                  </a:solidFill>
                  <a:latin typeface="Rubik"/>
                  <a:ea typeface="Rubik"/>
                  <a:cs typeface="Rubik"/>
                  <a:sym typeface="Rubik"/>
                </a:rPr>
                <a:t>professionalism to every project.</a:t>
              </a:r>
              <a:endParaRPr sz="800">
                <a:solidFill>
                  <a:srgbClr val="31313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