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692000" cx="7560000"/>
  <p:notesSz cx="6858000" cy="9144000"/>
  <p:embeddedFontLst>
    <p:embeddedFont>
      <p:font typeface="DM Sans Medium"/>
      <p:regular r:id="rId26"/>
      <p:bold r:id="rId27"/>
      <p:italic r:id="rId28"/>
      <p:boldItalic r:id="rId29"/>
    </p:embeddedFont>
    <p:embeddedFont>
      <p:font typeface="DM Sans ExtraLight"/>
      <p:regular r:id="rId30"/>
      <p:bold r:id="rId31"/>
      <p:italic r:id="rId32"/>
      <p:boldItalic r:id="rId33"/>
    </p:embeddedFont>
    <p:embeddedFont>
      <p:font typeface="DM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EF417F-1525-4A31-8C40-247CD8912B8C}">
  <a:tblStyle styleId="{61EF417F-1525-4A31-8C40-247CD8912B8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Medium-regular.fntdata"/><Relationship Id="rId25" Type="http://schemas.openxmlformats.org/officeDocument/2006/relationships/slide" Target="slides/slide20.xml"/><Relationship Id="rId28" Type="http://schemas.openxmlformats.org/officeDocument/2006/relationships/font" Target="fonts/DMSansMedium-italic.fntdata"/><Relationship Id="rId27" Type="http://schemas.openxmlformats.org/officeDocument/2006/relationships/font" Target="fonts/DMSans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ExtraLight-bold.fntdata"/><Relationship Id="rId30" Type="http://schemas.openxmlformats.org/officeDocument/2006/relationships/font" Target="fonts/DMSans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DMSans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DMSansExtraLight-italic.fntdata"/><Relationship Id="rId13" Type="http://schemas.openxmlformats.org/officeDocument/2006/relationships/slide" Target="slides/slide8.xml"/><Relationship Id="rId35" Type="http://schemas.openxmlformats.org/officeDocument/2006/relationships/font" Target="fonts/DMSans-bold.fntdata"/><Relationship Id="rId12" Type="http://schemas.openxmlformats.org/officeDocument/2006/relationships/slide" Target="slides/slide7.xml"/><Relationship Id="rId34" Type="http://schemas.openxmlformats.org/officeDocument/2006/relationships/font" Target="fonts/DMSans-regular.fntdata"/><Relationship Id="rId15" Type="http://schemas.openxmlformats.org/officeDocument/2006/relationships/slide" Target="slides/slide10.xml"/><Relationship Id="rId37" Type="http://schemas.openxmlformats.org/officeDocument/2006/relationships/font" Target="fonts/DMSans-boldItalic.fntdata"/><Relationship Id="rId14" Type="http://schemas.openxmlformats.org/officeDocument/2006/relationships/slide" Target="slides/slide9.xml"/><Relationship Id="rId36" Type="http://schemas.openxmlformats.org/officeDocument/2006/relationships/font" Target="fonts/DM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6185f7e89_1_13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6185f7e89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6185f7e89_1_15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6185f7e89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6185f7e89_1_9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6185f7e89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6185f7e89_1_19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36185f7e89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6185f7e89_1_2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6185f7e89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6399c2a13_1_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6399c2a1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6185f7e89_1_23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6185f7e89_1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6185f7e89_1_24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6185f7e89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6185f7e89_1_29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6185f7e89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6185f7e89_1_30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36185f7e89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d21b6b49e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d21b6b4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36185f7e89_1_3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36185f7e89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d21b6b49e_0_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d21b6b4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6185f7e89_1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6185f7e8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258211ea6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258211e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6185f7e89_1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6185f7e89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6185f7e89_1_6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6185f7e89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6185f7e89_1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6185f7e89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6185f7e89_1_10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6185f7e8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rgbClr val="4632A2"/>
              </a:gs>
              <a:gs pos="50000">
                <a:srgbClr val="0D0063"/>
              </a:gs>
              <a:gs pos="100000">
                <a:srgbClr val="1E123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190450" y="8950150"/>
            <a:ext cx="33696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5400000">
            <a:off x="-3984450" y="6029750"/>
            <a:ext cx="92781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55548" y="6294052"/>
            <a:ext cx="49824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5900">
                <a:solidFill>
                  <a:srgbClr val="F9FBFD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BUSINESS GROWTH PLAN</a:t>
            </a:r>
            <a:endParaRPr sz="5900">
              <a:solidFill>
                <a:srgbClr val="F9FBFD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476349" y="5477645"/>
            <a:ext cx="25617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F9FBFD"/>
                </a:solidFill>
                <a:latin typeface="DM Sans ExtraLight"/>
                <a:ea typeface="DM Sans ExtraLight"/>
                <a:cs typeface="DM Sans ExtraLight"/>
                <a:sym typeface="DM Sans ExtraLight"/>
              </a:rPr>
              <a:t>04/17/2028</a:t>
            </a:r>
            <a:endParaRPr sz="2600">
              <a:solidFill>
                <a:srgbClr val="F9FBFD"/>
              </a:solidFill>
              <a:latin typeface="DM Sans ExtraLight"/>
              <a:ea typeface="DM Sans ExtraLight"/>
              <a:cs typeface="DM Sans ExtraLight"/>
              <a:sym typeface="DM Sans ExtraLigh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17204" y="619950"/>
            <a:ext cx="3369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Company Name</a:t>
            </a:r>
            <a:endParaRPr b="1" sz="24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451283" y="9159820"/>
            <a:ext cx="2561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Prepared by:</a:t>
            </a:r>
            <a:endParaRPr b="1" sz="26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F9FBFD"/>
                </a:solidFill>
                <a:latin typeface="DM Sans ExtraLight"/>
                <a:ea typeface="DM Sans ExtraLight"/>
                <a:cs typeface="DM Sans ExtraLight"/>
                <a:sym typeface="DM Sans ExtraLight"/>
              </a:rPr>
              <a:t>Oliver Bennett</a:t>
            </a:r>
            <a:endParaRPr sz="2600">
              <a:solidFill>
                <a:srgbClr val="F9FBFD"/>
              </a:solidFill>
              <a:latin typeface="DM Sans ExtraLight"/>
              <a:ea typeface="DM Sans ExtraLight"/>
              <a:cs typeface="DM Sans ExtraLight"/>
              <a:sym typeface="DM Sans ExtraLigh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3658" r="18665" t="0"/>
          <a:stretch/>
        </p:blipFill>
        <p:spPr>
          <a:xfrm>
            <a:off x="959475" y="1415300"/>
            <a:ext cx="3428426" cy="4413901"/>
          </a:xfrm>
          <a:prstGeom prst="rect">
            <a:avLst/>
          </a:prstGeom>
          <a:noFill/>
          <a:ln>
            <a:noFill/>
          </a:ln>
          <a:effectLst>
            <a:outerShdw blurRad="414338" rotWithShape="0" algn="bl" dir="2700000" dist="47625">
              <a:srgbClr val="CA3AFA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.3.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Competitive Analysis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49600" y="1645975"/>
            <a:ext cx="64065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Major competitors—Competitor A, Competitor B, and Competitor C—maintain robust online platforms and offer a wide range of products.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.4.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Market Trends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66" name="Google Shape;166;p22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2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Key market trends include increased online purchasing, a focus on personalized customer interactions, and rising interest in eco-friendly products.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5. GROWTH STRATEGIES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.2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Market Development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77" name="Google Shape;177;p23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3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Pursue growth by entering untapped markets through regional analysis, strategic research, and the creation of new distribution pathways.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49591" y="1316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.1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Market Penetration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49591" y="1978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49600" y="24860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Boost sales within current markets by leveraging promotions, special offers, and loyalty programs to retain and attract customers.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.3.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Product Development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549600" y="1645975"/>
            <a:ext cx="64065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Develop new offerings by investing in research and development, leveraging customer insights, and staying aligned with industry trends.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.4.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Diversification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91" name="Google Shape;191;p24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4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Pursue growth by exploring adjacent industries, building strategic partnerships, and introducing complementary products or services.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FINANCIAL PLAN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549591" y="1138075"/>
            <a:ext cx="6406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B7B7B7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Insert a multi-year financial projection chart (bar or line graph) showing annual revenue, expenses, and profit to visualize expected growth and financial stability.</a:t>
            </a:r>
            <a:endParaRPr sz="1600">
              <a:solidFill>
                <a:srgbClr val="B7B7B7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4" name="Google Shape;204;p25" title="Набрані бали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00" y="2443475"/>
            <a:ext cx="6699099" cy="41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.3.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Funding Requirements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6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The business seeks $500,000 in funding to support market expansion, develop new products, and implement advanced technologies. Potential funding sources include bank loans, private investors, and government grant programs.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549591" y="477588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6.1  Revenue Projections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549591" y="1139401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549600" y="1647300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Projected revenue is expected to grow from $1.5 million in Year 1 to $1.8 million in Year 2, reaching $2.2 million by Year 3.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549591" y="4762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6.3. Funding Requirements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549591" y="11380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549600" y="1645975"/>
            <a:ext cx="6406500" cy="7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The business seeks $500,000 in funding to support market expansion, develop new products, and implement advanced technologies. Potential funding sources include bank loans, private investors, and government grant programs.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RISK MANAGEMENT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.2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Mitigation Strategies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8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To reduce risk exposure, the company will diversify its supplier base, implement a flexible budgeting approach, and perform ongoing market assessments.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549591" y="1316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.1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Risk Identification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549591" y="1978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49600" y="24860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Key risks include market oversaturation, economic instability, and potential disruptions in the supply chain.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.3.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Contingency Planning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549600" y="1645975"/>
            <a:ext cx="64065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Contingency measures include maintaining emergency reserves, preparing alternative marketing approaches, and forming a dedicated crisis response team.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8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IMPLEMENTATION TIMELINE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549591" y="1138075"/>
            <a:ext cx="64065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B7B7B7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Insert a quarterly line chart illustrating the distribution of key activities or investments throughout the year. The Y-axis represents effort, cost, or volume of initiatives, while the X-axis shows quarters (Q1 to Q4). This visualization helps highlight the intensity of execution at each phase of the growth plan.</a:t>
            </a:r>
            <a:endParaRPr sz="1600">
              <a:solidFill>
                <a:srgbClr val="B7B7B7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58" name="Google Shape;258;p30" title="Набрані бали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54" y="3230050"/>
            <a:ext cx="6627174" cy="409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64" name="Google Shape;264;p31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549591" y="476275"/>
            <a:ext cx="6406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MONITORING AND EVALUATION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.2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Review Frequency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267" name="Google Shape;267;p31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1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Monthly reviews to assess short-term goals, quarterly reviews for strategic adjustments, and annual reviews for long-term planning.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549591" y="16385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.1  Performance Metrics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549591" y="23003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549600" y="2808275"/>
            <a:ext cx="64065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Key performance indicators (KPIs) will include monthly revenue, customer acquisition, profit margins, and staff productivity to monitor business progress.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5400000">
            <a:off x="-1267200" y="1976518"/>
            <a:ext cx="2973000" cy="4389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202175" y="516825"/>
            <a:ext cx="5763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b="1" lang="uk" sz="48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able of </a:t>
            </a:r>
            <a:r>
              <a:rPr b="1" lang="uk" sz="48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b="1" lang="uk" sz="48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ontents</a:t>
            </a:r>
            <a:endParaRPr b="1" sz="48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02174" y="1495729"/>
            <a:ext cx="4539600" cy="8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1. EXECUTIVE SUMMARY 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2. BUSINESS OVERVIEW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 OBJECTIVES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3.1 Increase Revenue and Profitability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3.2 Expand Market Reach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3.3 Enhance Product/Service Offerings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3.4. Strengthen Brand Presence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3.5. Improve Operational Efficiency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3.6. Expand Human Resources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4. MARKET ANALYSIS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4.1  Industry Overview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4.2  Target Market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4.3. Competitive Analysis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4.4. Market Trends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5. GROWTH STRATEGIES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5.1  Market Penetration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5.2  Market Development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5.3. Product Development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5.4. Diversification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6. FINANCIAL PLAN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6.1  Revenue Projections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6.2. Budget Allocation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6.3. Funding Requirements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7. RISK MANAGEMENT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7.1  Risk Identification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7.2  Mitigation Strategies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7.3. Contingency Planning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8. IMPLEMENTATION TIMELINE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9. MONITORING AND EVALUATION</a:t>
            </a:r>
            <a:endParaRPr b="1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9.1  Performance Metrics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9.2  Review Frequency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	9.3. Reporting	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505201" y="1495736"/>
            <a:ext cx="454500" cy="8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07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07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08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09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10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11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12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13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14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15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16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17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18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endParaRPr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.3.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Reporting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549600" y="1645975"/>
            <a:ext cx="6406500" cy="7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Progress will be reported to stakeholders and management teams through detailed reports and presentations. 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281" name="Google Shape;281;p32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20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58575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1. EXECUTIVE SUMMARY 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558575" y="1138075"/>
            <a:ext cx="64065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B7B7B7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This section summarizes the overall business growth strategy, highlighting key goals, expansion plans, and expected outcomes. </a:t>
            </a:r>
            <a:endParaRPr sz="1600">
              <a:solidFill>
                <a:srgbClr val="B7B7B7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58575" y="2194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58575" y="2701975"/>
            <a:ext cx="6406500" cy="6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XYZ Tech plans to expand into two new markets within 18 months, increase customer acquisition by 40%, and double revenue by Q4 2026 through digital innovation and strategic partnerships.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558575" y="462050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2. BUSINESS OVERVIEW</a:t>
            </a:r>
            <a:endParaRPr b="1" sz="31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58575" y="1123850"/>
            <a:ext cx="64065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B7B7B7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Provide a summary of the company’s history, mission, current operations, and business structure</a:t>
            </a:r>
            <a:endParaRPr sz="1600">
              <a:solidFill>
                <a:srgbClr val="B7B7B7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58575" y="2179850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58575" y="2687750"/>
            <a:ext cx="64065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XYZ Tech was founded in 2020, offering cloud-based accounting tools to small businesses.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92" name="Google Shape;92;p16"/>
          <p:cNvGraphicFramePr/>
          <p:nvPr/>
        </p:nvGraphicFramePr>
        <p:xfrm>
          <a:off x="656600" y="37422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{61EF417F-1525-4A31-8C40-247CD8912B8C}</a:tableStyleId>
              </a:tblPr>
              <a:tblGrid>
                <a:gridCol w="3152850"/>
                <a:gridCol w="3152850"/>
              </a:tblGrid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Company Name</a:t>
                      </a:r>
                      <a:endParaRPr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[Your Company Name]</a:t>
                      </a:r>
                      <a:endParaRPr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E1C2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Owner/CEO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[Your Name]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Email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[Your Email]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Address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[Your Company Address]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Website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[Your Company Website]</a:t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0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0" marB="0" marR="91425" marL="72000" anchor="ctr">
                    <a:lnL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83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83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 OBJECTIVES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549591" y="1138075"/>
            <a:ext cx="640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B7B7B7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List specific, measurable growth goals. </a:t>
            </a:r>
            <a:endParaRPr sz="1600">
              <a:solidFill>
                <a:srgbClr val="B7B7B7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49591" y="18892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27750" y="2397172"/>
            <a:ext cx="64065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Expand to 3 new regions 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Launch 2 new product features 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Reach $5M in annual revenue by 2026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49591" y="5472363"/>
            <a:ext cx="6406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.1  Increase Revenue and Profitability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04" name="Google Shape;104;p17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7"/>
          <p:cNvSpPr txBox="1"/>
          <p:nvPr/>
        </p:nvSpPr>
        <p:spPr>
          <a:xfrm>
            <a:off x="549591" y="66114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49600" y="71193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Expand to 3 new regions 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Launch 2 new product features 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Reach $5M in annual revenue by 2026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3.2 Expand Market Reach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49600" y="1645975"/>
            <a:ext cx="64065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Expand into three additional regions and grow market presence by reaching new customer segments, including young professionals and small businesses.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49591" y="5472363"/>
            <a:ext cx="6406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 Enhance Product/Service Offerings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8"/>
          <p:cNvSpPr txBox="1"/>
          <p:nvPr/>
        </p:nvSpPr>
        <p:spPr>
          <a:xfrm>
            <a:off x="549591" y="66114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49600" y="71193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Introduce two new products tailored to evolving customer demands and refine existing offerings in response to feedback and market insights.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3.4. Strengthen Brand Presence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49600" y="1645975"/>
            <a:ext cx="64065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Increase brand visibility through integrated marketing efforts, active social media presence, and strategic public relations.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Improve customer loyalty and engagement through enhanced support and dedicated retention programs.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549591" y="5472363"/>
            <a:ext cx="6406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5. Improve Operational Efficiency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9"/>
          <p:cNvSpPr txBox="1"/>
          <p:nvPr/>
        </p:nvSpPr>
        <p:spPr>
          <a:xfrm>
            <a:off x="549591" y="66114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549600" y="71193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Optimize internal processes to achieve a 15% cost reduction and enhance productivity through the adoption of technologies such as CRM systems and automation tools.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3.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6. Expand Human Resources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49591" y="1138075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549600" y="1645975"/>
            <a:ext cx="6406500" cy="7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Hire 10 qualified professionals to support business expansion and invest in employee training to boost current team performance and capabilities.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630000" y="9922974"/>
            <a:ext cx="6930000" cy="49200"/>
          </a:xfrm>
          <a:prstGeom prst="rect">
            <a:avLst/>
          </a:prstGeom>
          <a:gradFill>
            <a:gsLst>
              <a:gs pos="0">
                <a:srgbClr val="0481FC"/>
              </a:gs>
              <a:gs pos="50000">
                <a:srgbClr val="6E42FE"/>
              </a:gs>
              <a:gs pos="100000">
                <a:srgbClr val="CA3AF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527751" y="9972006"/>
            <a:ext cx="256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030043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endParaRPr b="1" sz="1600">
              <a:solidFill>
                <a:srgbClr val="0300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549591" y="476275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MARKET ANALYSIS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49591" y="5472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.2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Target Market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50" name="Google Shape;150;p21"/>
          <p:cNvCxnSpPr/>
          <p:nvPr/>
        </p:nvCxnSpPr>
        <p:spPr>
          <a:xfrm>
            <a:off x="627150" y="5079851"/>
            <a:ext cx="6305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1"/>
          <p:cNvSpPr txBox="1"/>
          <p:nvPr/>
        </p:nvSpPr>
        <p:spPr>
          <a:xfrm>
            <a:off x="549591" y="6134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549600" y="6642075"/>
            <a:ext cx="64065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The target audience includes urban-based young professionals (ages 25–35) and small businesses seeking cost-effective, high-quality products.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49591" y="1316363"/>
            <a:ext cx="6406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.1  </a:t>
            </a:r>
            <a:r>
              <a:rPr b="1" lang="uk" sz="31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Industry Overview</a:t>
            </a:r>
            <a:endParaRPr b="1" sz="3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549591" y="1978176"/>
            <a:ext cx="640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0E1C2D"/>
                </a:solidFill>
                <a:latin typeface="DM Sans"/>
                <a:ea typeface="DM Sans"/>
                <a:cs typeface="DM Sans"/>
                <a:sym typeface="DM Sans"/>
              </a:rPr>
              <a:t>Example: </a:t>
            </a:r>
            <a:endParaRPr b="1" sz="2100">
              <a:solidFill>
                <a:srgbClr val="0E1C2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549600" y="2486076"/>
            <a:ext cx="64065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- </a:t>
            </a:r>
            <a:r>
              <a:rPr lang="uk" sz="1600">
                <a:solidFill>
                  <a:srgbClr val="0E1C2D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The retail sector continues to grow steadily, fueled by rising consumer expenditure and the expanding influence of e-commerce.</a:t>
            </a:r>
            <a:endParaRPr sz="1600">
              <a:solidFill>
                <a:srgbClr val="0E1C2D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