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692000" cx="7560000"/>
  <p:notesSz cx="6858000" cy="9144000"/>
  <p:embeddedFontLst>
    <p:embeddedFont>
      <p:font typeface="Rubik Medium"/>
      <p:regular r:id="rId12"/>
      <p:bold r:id="rId13"/>
      <p:italic r:id="rId14"/>
      <p:boldItalic r:id="rId15"/>
    </p:embeddedFont>
    <p:embeddedFont>
      <p:font typeface="Rubik Light"/>
      <p:regular r:id="rId16"/>
      <p:bold r:id="rId17"/>
      <p:italic r:id="rId18"/>
      <p:boldItalic r:id="rId19"/>
    </p:embeddedFont>
    <p:embeddedFont>
      <p:font typeface="Kalnia"/>
      <p:regular r:id="rId20"/>
      <p:bold r:id="rId21"/>
    </p:embeddedFont>
    <p:embeddedFont>
      <p:font typeface="Rubik"/>
      <p:regular r:id="rId22"/>
      <p:bold r:id="rId23"/>
      <p:italic r:id="rId24"/>
      <p:boldItalic r:id="rId25"/>
    </p:embeddedFont>
    <p:embeddedFont>
      <p:font typeface="Kalnia Medium"/>
      <p:regular r:id="rId26"/>
      <p:bold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DC4C95B-B36D-407D-8CEB-A426E421D09B}">
  <a:tblStyle styleId="{8DC4C95B-B36D-407D-8CEB-A426E421D09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Kalnia-regular.fntdata"/><Relationship Id="rId22" Type="http://schemas.openxmlformats.org/officeDocument/2006/relationships/font" Target="fonts/Rubik-regular.fntdata"/><Relationship Id="rId21" Type="http://schemas.openxmlformats.org/officeDocument/2006/relationships/font" Target="fonts/Kalnia-bold.fntdata"/><Relationship Id="rId24" Type="http://schemas.openxmlformats.org/officeDocument/2006/relationships/font" Target="fonts/Rubik-italic.fntdata"/><Relationship Id="rId23" Type="http://schemas.openxmlformats.org/officeDocument/2006/relationships/font" Target="fonts/Rubik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KalniaMedium-regular.fntdata"/><Relationship Id="rId25" Type="http://schemas.openxmlformats.org/officeDocument/2006/relationships/font" Target="fonts/Rubik-boldItalic.fntdata"/><Relationship Id="rId27" Type="http://schemas.openxmlformats.org/officeDocument/2006/relationships/font" Target="fonts/KalniaMedium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ubikMedium-bold.fntdata"/><Relationship Id="rId12" Type="http://schemas.openxmlformats.org/officeDocument/2006/relationships/font" Target="fonts/RubikMedium-regular.fntdata"/><Relationship Id="rId15" Type="http://schemas.openxmlformats.org/officeDocument/2006/relationships/font" Target="fonts/RubikMedium-boldItalic.fntdata"/><Relationship Id="rId14" Type="http://schemas.openxmlformats.org/officeDocument/2006/relationships/font" Target="fonts/RubikMedium-italic.fntdata"/><Relationship Id="rId17" Type="http://schemas.openxmlformats.org/officeDocument/2006/relationships/font" Target="fonts/RubikLight-bold.fntdata"/><Relationship Id="rId16" Type="http://schemas.openxmlformats.org/officeDocument/2006/relationships/font" Target="fonts/RubikLight-regular.fntdata"/><Relationship Id="rId19" Type="http://schemas.openxmlformats.org/officeDocument/2006/relationships/font" Target="fonts/RubikLight-boldItalic.fntdata"/><Relationship Id="rId18" Type="http://schemas.openxmlformats.org/officeDocument/2006/relationships/font" Target="fonts/RubikLigh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5bc0209d65_0_28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5bc0209d65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5bc0209d65_0_123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5bc0209d65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bc0209d65_0_211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bc0209d65_0_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35c8f767b10_0_0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35c8f767b1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35c8f767b10_0_25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35c8f767b10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40000" y="2628700"/>
            <a:ext cx="6480000" cy="6512400"/>
          </a:xfrm>
          <a:prstGeom prst="roundRect">
            <a:avLst>
              <a:gd fmla="val 692" name="adj"/>
            </a:avLst>
          </a:prstGeom>
          <a:noFill/>
          <a:ln cap="flat" cmpd="sng" w="9525">
            <a:solidFill>
              <a:srgbClr val="56635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 flipH="1" rot="10800000">
            <a:off x="0" y="0"/>
            <a:ext cx="7566000" cy="2104800"/>
          </a:xfrm>
          <a:prstGeom prst="round1Rect">
            <a:avLst>
              <a:gd fmla="val 0" name="adj"/>
            </a:avLst>
          </a:prstGeom>
          <a:solidFill>
            <a:srgbClr val="5663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 flipH="1">
            <a:off x="4845900" y="1230125"/>
            <a:ext cx="2720100" cy="870000"/>
          </a:xfrm>
          <a:prstGeom prst="round1Rect">
            <a:avLst>
              <a:gd fmla="val 50000" name="adj"/>
            </a:avLst>
          </a:prstGeom>
          <a:solidFill>
            <a:srgbClr val="6E796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 flipH="1">
            <a:off x="0" y="9375050"/>
            <a:ext cx="7560000" cy="1323300"/>
          </a:xfrm>
          <a:prstGeom prst="round1Rect">
            <a:avLst>
              <a:gd fmla="val 28792" name="adj"/>
            </a:avLst>
          </a:prstGeom>
          <a:solidFill>
            <a:srgbClr val="C2B6A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540000" y="9628300"/>
            <a:ext cx="6480000" cy="762000"/>
          </a:xfrm>
          <a:prstGeom prst="roundRect">
            <a:avLst>
              <a:gd fmla="val 6621" name="adj"/>
            </a:avLst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59" name="Google Shape;59;p13"/>
          <p:cNvGraphicFramePr/>
          <p:nvPr/>
        </p:nvGraphicFramePr>
        <p:xfrm>
          <a:off x="540000" y="9626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{8DC4C95B-B36D-407D-8CEB-A426E421D09B}</a:tableStyleId>
              </a:tblPr>
              <a:tblGrid>
                <a:gridCol w="1080000"/>
                <a:gridCol w="1389100"/>
                <a:gridCol w="606900"/>
                <a:gridCol w="2007275"/>
                <a:gridCol w="562725"/>
                <a:gridCol w="834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900">
                          <a:solidFill>
                            <a:schemeClr val="lt1"/>
                          </a:solidFill>
                          <a:latin typeface="Rubik"/>
                          <a:ea typeface="Rubik"/>
                          <a:cs typeface="Rubik"/>
                          <a:sym typeface="Rubik"/>
                        </a:rPr>
                        <a:t>Prepared by</a:t>
                      </a:r>
                      <a:endParaRPr sz="900">
                        <a:solidFill>
                          <a:schemeClr val="lt1"/>
                        </a:solidFill>
                        <a:latin typeface="Rubik"/>
                        <a:ea typeface="Rubik"/>
                        <a:cs typeface="Rubik"/>
                        <a:sym typeface="Rubik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lt1"/>
                        </a:solidFill>
                        <a:latin typeface="Rubik"/>
                        <a:ea typeface="Rubik"/>
                        <a:cs typeface="Rubik"/>
                        <a:sym typeface="Rubik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900">
                          <a:solidFill>
                            <a:schemeClr val="lt1"/>
                          </a:solidFill>
                          <a:latin typeface="Rubik"/>
                          <a:ea typeface="Rubik"/>
                          <a:cs typeface="Rubik"/>
                          <a:sym typeface="Rubik"/>
                        </a:rPr>
                        <a:t>Title</a:t>
                      </a:r>
                      <a:endParaRPr sz="900">
                        <a:solidFill>
                          <a:schemeClr val="lt1"/>
                        </a:solidFill>
                        <a:latin typeface="Rubik"/>
                        <a:ea typeface="Rubik"/>
                        <a:cs typeface="Rubik"/>
                        <a:sym typeface="Rubik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lt1"/>
                        </a:solidFill>
                        <a:latin typeface="Rubik"/>
                        <a:ea typeface="Rubik"/>
                        <a:cs typeface="Rubik"/>
                        <a:sym typeface="Rubik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900">
                          <a:solidFill>
                            <a:schemeClr val="lt1"/>
                          </a:solidFill>
                          <a:latin typeface="Rubik"/>
                          <a:ea typeface="Rubik"/>
                          <a:cs typeface="Rubik"/>
                          <a:sym typeface="Rubik"/>
                        </a:rPr>
                        <a:t>Date</a:t>
                      </a:r>
                      <a:endParaRPr sz="900">
                        <a:solidFill>
                          <a:schemeClr val="lt1"/>
                        </a:solidFill>
                        <a:latin typeface="Rubik"/>
                        <a:ea typeface="Rubik"/>
                        <a:cs typeface="Rubik"/>
                        <a:sym typeface="Rubik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lt1"/>
                        </a:solidFill>
                        <a:latin typeface="Rubik"/>
                        <a:ea typeface="Rubik"/>
                        <a:cs typeface="Rubik"/>
                        <a:sym typeface="Rubik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900">
                          <a:solidFill>
                            <a:schemeClr val="lt1"/>
                          </a:solidFill>
                          <a:latin typeface="Rubik"/>
                          <a:ea typeface="Rubik"/>
                          <a:cs typeface="Rubik"/>
                          <a:sym typeface="Rubik"/>
                        </a:rPr>
                        <a:t>Approved by</a:t>
                      </a:r>
                      <a:endParaRPr sz="900">
                        <a:solidFill>
                          <a:schemeClr val="lt1"/>
                        </a:solidFill>
                        <a:latin typeface="Rubik"/>
                        <a:ea typeface="Rubik"/>
                        <a:cs typeface="Rubik"/>
                        <a:sym typeface="Rubik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lt1"/>
                        </a:solidFill>
                        <a:latin typeface="Rubik"/>
                        <a:ea typeface="Rubik"/>
                        <a:cs typeface="Rubik"/>
                        <a:sym typeface="Rubik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900">
                          <a:solidFill>
                            <a:schemeClr val="lt1"/>
                          </a:solidFill>
                          <a:latin typeface="Rubik"/>
                          <a:ea typeface="Rubik"/>
                          <a:cs typeface="Rubik"/>
                          <a:sym typeface="Rubik"/>
                        </a:rPr>
                        <a:t>Title</a:t>
                      </a:r>
                      <a:endParaRPr sz="900">
                        <a:solidFill>
                          <a:schemeClr val="lt1"/>
                        </a:solidFill>
                        <a:latin typeface="Rubik"/>
                        <a:ea typeface="Rubik"/>
                        <a:cs typeface="Rubik"/>
                        <a:sym typeface="Rubik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lt1"/>
                        </a:solidFill>
                        <a:latin typeface="Rubik"/>
                        <a:ea typeface="Rubik"/>
                        <a:cs typeface="Rubik"/>
                        <a:sym typeface="Rubik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900">
                          <a:solidFill>
                            <a:schemeClr val="lt1"/>
                          </a:solidFill>
                          <a:latin typeface="Rubik"/>
                          <a:ea typeface="Rubik"/>
                          <a:cs typeface="Rubik"/>
                          <a:sym typeface="Rubik"/>
                        </a:rPr>
                        <a:t>Date</a:t>
                      </a:r>
                      <a:endParaRPr sz="900">
                        <a:solidFill>
                          <a:schemeClr val="lt1"/>
                        </a:solidFill>
                        <a:latin typeface="Rubik"/>
                        <a:ea typeface="Rubik"/>
                        <a:cs typeface="Rubik"/>
                        <a:sym typeface="Rubik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lt1"/>
                        </a:solidFill>
                        <a:latin typeface="Rubik"/>
                        <a:ea typeface="Rubik"/>
                        <a:cs typeface="Rubik"/>
                        <a:sym typeface="Rubik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60" name="Google Shape;60;p13"/>
          <p:cNvGraphicFramePr/>
          <p:nvPr/>
        </p:nvGraphicFramePr>
        <p:xfrm>
          <a:off x="540000" y="2274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{8DC4C95B-B36D-407D-8CEB-A426E421D09B}</a:tableStyleId>
              </a:tblPr>
              <a:tblGrid>
                <a:gridCol w="918600"/>
                <a:gridCol w="1559500"/>
                <a:gridCol w="1054950"/>
                <a:gridCol w="1664450"/>
                <a:gridCol w="1282500"/>
              </a:tblGrid>
              <a:tr h="361075"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700">
                          <a:solidFill>
                            <a:srgbClr val="566352"/>
                          </a:solidFill>
                          <a:latin typeface="Kalnia Medium"/>
                          <a:ea typeface="Kalnia Medium"/>
                          <a:cs typeface="Kalnia Medium"/>
                          <a:sym typeface="Kalnia Medium"/>
                        </a:rPr>
                        <a:t>VERSION HISTORY</a:t>
                      </a:r>
                      <a:endParaRPr sz="1700">
                        <a:solidFill>
                          <a:srgbClr val="566352"/>
                        </a:solidFill>
                        <a:latin typeface="Kalnia Medium"/>
                        <a:ea typeface="Kalnia Medium"/>
                        <a:cs typeface="Kalnia Medium"/>
                        <a:sym typeface="Kalnia Medium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361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900">
                          <a:solidFill>
                            <a:srgbClr val="566352"/>
                          </a:solidFill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Version</a:t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EBE7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900">
                          <a:solidFill>
                            <a:srgbClr val="566352"/>
                          </a:solidFill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Approved By</a:t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EBE7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900">
                          <a:solidFill>
                            <a:srgbClr val="566352"/>
                          </a:solidFill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Revision Date</a:t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EBE7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900">
                          <a:solidFill>
                            <a:srgbClr val="566352"/>
                          </a:solidFill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Description of Change</a:t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EBE7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900">
                          <a:solidFill>
                            <a:srgbClr val="566352"/>
                          </a:solidFill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Author</a:t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EBE7">
                        <a:alpha val="90000"/>
                      </a:srgbClr>
                    </a:solidFill>
                  </a:tcPr>
                </a:tc>
              </a:tr>
              <a:tr h="361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1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1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1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1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1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1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1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1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1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1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1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1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1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1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1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1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56635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6635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61" name="Google Shape;61;p13"/>
          <p:cNvSpPr txBox="1"/>
          <p:nvPr/>
        </p:nvSpPr>
        <p:spPr>
          <a:xfrm>
            <a:off x="526600" y="267075"/>
            <a:ext cx="43983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600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rPr>
              <a:t>BUSINESS</a:t>
            </a:r>
            <a:endParaRPr sz="2600">
              <a:solidFill>
                <a:schemeClr val="lt1"/>
              </a:solidFill>
              <a:latin typeface="Kalnia"/>
              <a:ea typeface="Kalnia"/>
              <a:cs typeface="Kalnia"/>
              <a:sym typeface="Kaln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600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rPr>
              <a:t>CONTINUITY PLAN</a:t>
            </a:r>
            <a:endParaRPr sz="2600">
              <a:solidFill>
                <a:schemeClr val="lt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grpSp>
        <p:nvGrpSpPr>
          <p:cNvPr id="62" name="Google Shape;62;p13"/>
          <p:cNvGrpSpPr/>
          <p:nvPr/>
        </p:nvGrpSpPr>
        <p:grpSpPr>
          <a:xfrm>
            <a:off x="526600" y="1230125"/>
            <a:ext cx="2445300" cy="551650"/>
            <a:chOff x="526600" y="1230125"/>
            <a:chExt cx="2445300" cy="551650"/>
          </a:xfrm>
        </p:grpSpPr>
        <p:sp>
          <p:nvSpPr>
            <p:cNvPr id="63" name="Google Shape;63;p13"/>
            <p:cNvSpPr txBox="1"/>
            <p:nvPr/>
          </p:nvSpPr>
          <p:spPr>
            <a:xfrm>
              <a:off x="526600" y="1230125"/>
              <a:ext cx="24453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Address:</a:t>
              </a:r>
              <a:r>
                <a:rPr lang="uk" sz="8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 91 Brookside Lane, Manchester, UK</a:t>
              </a:r>
              <a:endParaRPr sz="8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526600" y="1444450"/>
              <a:ext cx="24453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Website: </a:t>
              </a:r>
              <a:r>
                <a:rPr lang="uk" sz="8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www.aetherdynamics</a:t>
              </a:r>
              <a:r>
                <a:rPr lang="uk" sz="8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.</a:t>
              </a:r>
              <a:r>
                <a:rPr lang="uk" sz="8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ltd</a:t>
              </a:r>
              <a:endParaRPr sz="8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526600" y="1658775"/>
              <a:ext cx="24453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Phone: </a:t>
              </a:r>
              <a:r>
                <a:rPr lang="uk" sz="8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+44 123 456 7890</a:t>
              </a:r>
              <a:endParaRPr sz="8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66" name="Google Shape;66;p13"/>
          <p:cNvGrpSpPr/>
          <p:nvPr/>
        </p:nvGrpSpPr>
        <p:grpSpPr>
          <a:xfrm>
            <a:off x="5465475" y="1444450"/>
            <a:ext cx="1554600" cy="337325"/>
            <a:chOff x="526600" y="1444450"/>
            <a:chExt cx="1554600" cy="337325"/>
          </a:xfrm>
        </p:grpSpPr>
        <p:sp>
          <p:nvSpPr>
            <p:cNvPr id="67" name="Google Shape;67;p13"/>
            <p:cNvSpPr txBox="1"/>
            <p:nvPr/>
          </p:nvSpPr>
          <p:spPr>
            <a:xfrm>
              <a:off x="526600" y="1444450"/>
              <a:ext cx="15546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Date Created: </a:t>
              </a:r>
              <a:r>
                <a:rPr lang="uk" sz="8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08 May 2025</a:t>
              </a:r>
              <a:endParaRPr sz="8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526600" y="1658775"/>
              <a:ext cx="15546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Plan Version:</a:t>
              </a:r>
              <a:r>
                <a:rPr lang="uk" sz="8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 1.0</a:t>
              </a:r>
              <a:endParaRPr sz="8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69" name="Google Shape;69;p13"/>
          <p:cNvSpPr txBox="1"/>
          <p:nvPr/>
        </p:nvSpPr>
        <p:spPr>
          <a:xfrm>
            <a:off x="4672200" y="408189"/>
            <a:ext cx="2347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rPr>
              <a:t>Aether Dynamics</a:t>
            </a:r>
            <a:endParaRPr>
              <a:solidFill>
                <a:schemeClr val="lt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pic>
        <p:nvPicPr>
          <p:cNvPr id="70" name="Google Shape;70;p13" title="Ресурс 1@3x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53925" y="180000"/>
            <a:ext cx="760375" cy="17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/>
        </p:nvSpPr>
        <p:spPr>
          <a:xfrm>
            <a:off x="535500" y="822035"/>
            <a:ext cx="41103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700">
                <a:solidFill>
                  <a:schemeClr val="dk2"/>
                </a:solidFill>
                <a:latin typeface="Kalnia Medium"/>
                <a:ea typeface="Kalnia Medium"/>
                <a:cs typeface="Kalnia Medium"/>
                <a:sym typeface="Kalnia Medium"/>
              </a:rPr>
              <a:t>TABLE OF CONTENTS</a:t>
            </a:r>
            <a:endParaRPr sz="1700">
              <a:solidFill>
                <a:schemeClr val="dk2"/>
              </a:solidFill>
              <a:latin typeface="Kalnia Medium"/>
              <a:ea typeface="Kalnia Medium"/>
              <a:cs typeface="Kalnia Medium"/>
              <a:sym typeface="Kalnia Medium"/>
            </a:endParaRPr>
          </a:p>
        </p:txBody>
      </p:sp>
      <p:grpSp>
        <p:nvGrpSpPr>
          <p:cNvPr id="76" name="Google Shape;76;p14"/>
          <p:cNvGrpSpPr/>
          <p:nvPr/>
        </p:nvGrpSpPr>
        <p:grpSpPr>
          <a:xfrm>
            <a:off x="535500" y="1357800"/>
            <a:ext cx="6489000" cy="284012"/>
            <a:chOff x="535500" y="1357800"/>
            <a:chExt cx="6489000" cy="284012"/>
          </a:xfrm>
        </p:grpSpPr>
        <p:sp>
          <p:nvSpPr>
            <p:cNvPr id="77" name="Google Shape;77;p14"/>
            <p:cNvSpPr txBox="1"/>
            <p:nvPr/>
          </p:nvSpPr>
          <p:spPr>
            <a:xfrm>
              <a:off x="803400" y="1357800"/>
              <a:ext cx="47724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Business Function Recovery Priorities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78" name="Google Shape;78;p14"/>
            <p:cNvSpPr txBox="1"/>
            <p:nvPr/>
          </p:nvSpPr>
          <p:spPr>
            <a:xfrm>
              <a:off x="535500" y="1357800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1.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79" name="Google Shape;79;p14"/>
            <p:cNvSpPr txBox="1"/>
            <p:nvPr/>
          </p:nvSpPr>
          <p:spPr>
            <a:xfrm>
              <a:off x="6756600" y="1380212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3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cxnSp>
          <p:nvCxnSpPr>
            <p:cNvPr id="80" name="Google Shape;80;p14"/>
            <p:cNvCxnSpPr/>
            <p:nvPr/>
          </p:nvCxnSpPr>
          <p:spPr>
            <a:xfrm>
              <a:off x="5036575" y="1567987"/>
              <a:ext cx="1608900" cy="11400"/>
            </a:xfrm>
            <a:prstGeom prst="straightConnector1">
              <a:avLst/>
            </a:prstGeom>
            <a:noFill/>
            <a:ln cap="flat" cmpd="sng" w="9525">
              <a:solidFill>
                <a:srgbClr val="56635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81" name="Google Shape;81;p14"/>
          <p:cNvGrpSpPr/>
          <p:nvPr/>
        </p:nvGrpSpPr>
        <p:grpSpPr>
          <a:xfrm>
            <a:off x="535500" y="1836555"/>
            <a:ext cx="6489000" cy="284012"/>
            <a:chOff x="535500" y="1815743"/>
            <a:chExt cx="6489000" cy="284012"/>
          </a:xfrm>
        </p:grpSpPr>
        <p:sp>
          <p:nvSpPr>
            <p:cNvPr id="82" name="Google Shape;82;p14"/>
            <p:cNvSpPr txBox="1"/>
            <p:nvPr/>
          </p:nvSpPr>
          <p:spPr>
            <a:xfrm>
              <a:off x="803400" y="1815743"/>
              <a:ext cx="37161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Relocation Contingency Plan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83" name="Google Shape;83;p14"/>
            <p:cNvSpPr txBox="1"/>
            <p:nvPr/>
          </p:nvSpPr>
          <p:spPr>
            <a:xfrm>
              <a:off x="535500" y="1815743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2.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84" name="Google Shape;84;p14"/>
            <p:cNvSpPr txBox="1"/>
            <p:nvPr/>
          </p:nvSpPr>
          <p:spPr>
            <a:xfrm>
              <a:off x="6756600" y="1838155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3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cxnSp>
          <p:nvCxnSpPr>
            <p:cNvPr id="85" name="Google Shape;85;p14"/>
            <p:cNvCxnSpPr/>
            <p:nvPr/>
          </p:nvCxnSpPr>
          <p:spPr>
            <a:xfrm flipH="1" rot="10800000">
              <a:off x="4064200" y="2037314"/>
              <a:ext cx="2581500" cy="300"/>
            </a:xfrm>
            <a:prstGeom prst="straightConnector1">
              <a:avLst/>
            </a:prstGeom>
            <a:noFill/>
            <a:ln cap="flat" cmpd="sng" w="9525">
              <a:solidFill>
                <a:srgbClr val="56635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86" name="Google Shape;86;p14"/>
          <p:cNvGrpSpPr/>
          <p:nvPr/>
        </p:nvGrpSpPr>
        <p:grpSpPr>
          <a:xfrm>
            <a:off x="535500" y="2315310"/>
            <a:ext cx="6489000" cy="272806"/>
            <a:chOff x="535500" y="2273687"/>
            <a:chExt cx="6489000" cy="272806"/>
          </a:xfrm>
        </p:grpSpPr>
        <p:sp>
          <p:nvSpPr>
            <p:cNvPr id="87" name="Google Shape;87;p14"/>
            <p:cNvSpPr txBox="1"/>
            <p:nvPr/>
          </p:nvSpPr>
          <p:spPr>
            <a:xfrm>
              <a:off x="803400" y="2273687"/>
              <a:ext cx="37161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Alternate Business Site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88" name="Google Shape;88;p14"/>
            <p:cNvSpPr txBox="1"/>
            <p:nvPr/>
          </p:nvSpPr>
          <p:spPr>
            <a:xfrm>
              <a:off x="535500" y="2273687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3.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89" name="Google Shape;89;p14"/>
            <p:cNvSpPr txBox="1"/>
            <p:nvPr/>
          </p:nvSpPr>
          <p:spPr>
            <a:xfrm>
              <a:off x="6756600" y="2284893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3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cxnSp>
          <p:nvCxnSpPr>
            <p:cNvPr id="90" name="Google Shape;90;p14"/>
            <p:cNvCxnSpPr/>
            <p:nvPr/>
          </p:nvCxnSpPr>
          <p:spPr>
            <a:xfrm flipH="1" rot="10800000">
              <a:off x="3515750" y="2484027"/>
              <a:ext cx="3129900" cy="7200"/>
            </a:xfrm>
            <a:prstGeom prst="straightConnector1">
              <a:avLst/>
            </a:prstGeom>
            <a:noFill/>
            <a:ln cap="flat" cmpd="sng" w="9525">
              <a:solidFill>
                <a:srgbClr val="56635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1" name="Google Shape;91;p14"/>
          <p:cNvGrpSpPr/>
          <p:nvPr/>
        </p:nvGrpSpPr>
        <p:grpSpPr>
          <a:xfrm>
            <a:off x="535500" y="2782859"/>
            <a:ext cx="6489000" cy="261605"/>
            <a:chOff x="535500" y="2731625"/>
            <a:chExt cx="6489000" cy="261605"/>
          </a:xfrm>
        </p:grpSpPr>
        <p:sp>
          <p:nvSpPr>
            <p:cNvPr id="92" name="Google Shape;92;p14"/>
            <p:cNvSpPr txBox="1"/>
            <p:nvPr/>
          </p:nvSpPr>
          <p:spPr>
            <a:xfrm>
              <a:off x="803400" y="2731625"/>
              <a:ext cx="1545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Recovery Plan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93" name="Google Shape;93;p14"/>
            <p:cNvSpPr txBox="1"/>
            <p:nvPr/>
          </p:nvSpPr>
          <p:spPr>
            <a:xfrm>
              <a:off x="535500" y="2731630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4.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94" name="Google Shape;94;p14"/>
            <p:cNvSpPr txBox="1"/>
            <p:nvPr/>
          </p:nvSpPr>
          <p:spPr>
            <a:xfrm>
              <a:off x="6756600" y="2731630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4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cxnSp>
          <p:nvCxnSpPr>
            <p:cNvPr id="95" name="Google Shape;95;p14"/>
            <p:cNvCxnSpPr/>
            <p:nvPr/>
          </p:nvCxnSpPr>
          <p:spPr>
            <a:xfrm flipH="1" rot="10800000">
              <a:off x="2552150" y="2940000"/>
              <a:ext cx="4107600" cy="9300"/>
            </a:xfrm>
            <a:prstGeom prst="straightConnector1">
              <a:avLst/>
            </a:prstGeom>
            <a:noFill/>
            <a:ln cap="flat" cmpd="sng" w="9525">
              <a:solidFill>
                <a:srgbClr val="56635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6" name="Google Shape;96;p14"/>
          <p:cNvGrpSpPr/>
          <p:nvPr/>
        </p:nvGrpSpPr>
        <p:grpSpPr>
          <a:xfrm>
            <a:off x="535500" y="3239207"/>
            <a:ext cx="6489000" cy="261600"/>
            <a:chOff x="535500" y="3189574"/>
            <a:chExt cx="6489000" cy="261600"/>
          </a:xfrm>
        </p:grpSpPr>
        <p:sp>
          <p:nvSpPr>
            <p:cNvPr id="97" name="Google Shape;97;p14"/>
            <p:cNvSpPr txBox="1"/>
            <p:nvPr/>
          </p:nvSpPr>
          <p:spPr>
            <a:xfrm>
              <a:off x="803400" y="3189574"/>
              <a:ext cx="37161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Recovery Stages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98" name="Google Shape;98;p14"/>
            <p:cNvSpPr txBox="1"/>
            <p:nvPr/>
          </p:nvSpPr>
          <p:spPr>
            <a:xfrm>
              <a:off x="535500" y="3189574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5.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99" name="Google Shape;99;p14"/>
            <p:cNvSpPr txBox="1"/>
            <p:nvPr/>
          </p:nvSpPr>
          <p:spPr>
            <a:xfrm>
              <a:off x="6756600" y="3189574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4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cxnSp>
          <p:nvCxnSpPr>
            <p:cNvPr id="100" name="Google Shape;100;p14"/>
            <p:cNvCxnSpPr/>
            <p:nvPr/>
          </p:nvCxnSpPr>
          <p:spPr>
            <a:xfrm>
              <a:off x="2816175" y="3388667"/>
              <a:ext cx="3829500" cy="0"/>
            </a:xfrm>
            <a:prstGeom prst="straightConnector1">
              <a:avLst/>
            </a:prstGeom>
            <a:noFill/>
            <a:ln cap="flat" cmpd="sng" w="9525">
              <a:solidFill>
                <a:srgbClr val="56635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01" name="Google Shape;101;p14"/>
          <p:cNvGrpSpPr/>
          <p:nvPr/>
        </p:nvGrpSpPr>
        <p:grpSpPr>
          <a:xfrm>
            <a:off x="535500" y="3695550"/>
            <a:ext cx="6489000" cy="261600"/>
            <a:chOff x="535500" y="3647517"/>
            <a:chExt cx="6489000" cy="261600"/>
          </a:xfrm>
        </p:grpSpPr>
        <p:sp>
          <p:nvSpPr>
            <p:cNvPr id="102" name="Google Shape;102;p14"/>
            <p:cNvSpPr txBox="1"/>
            <p:nvPr/>
          </p:nvSpPr>
          <p:spPr>
            <a:xfrm>
              <a:off x="739560" y="3714275"/>
              <a:ext cx="36480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100">
                  <a:solidFill>
                    <a:srgbClr val="C2B6AC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Disaster Occurrence</a:t>
              </a:r>
              <a:endParaRPr b="1" sz="1100">
                <a:solidFill>
                  <a:srgbClr val="C2B6AC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03" name="Google Shape;103;p14"/>
            <p:cNvSpPr txBox="1"/>
            <p:nvPr/>
          </p:nvSpPr>
          <p:spPr>
            <a:xfrm>
              <a:off x="535500" y="3715350"/>
              <a:ext cx="191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3B6AD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A</a:t>
              </a:r>
              <a:endParaRPr sz="1100">
                <a:solidFill>
                  <a:srgbClr val="C3B6AD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04" name="Google Shape;104;p14"/>
            <p:cNvSpPr txBox="1"/>
            <p:nvPr/>
          </p:nvSpPr>
          <p:spPr>
            <a:xfrm>
              <a:off x="6756600" y="3647517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4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cxnSp>
          <p:nvCxnSpPr>
            <p:cNvPr id="105" name="Google Shape;105;p14"/>
            <p:cNvCxnSpPr/>
            <p:nvPr/>
          </p:nvCxnSpPr>
          <p:spPr>
            <a:xfrm>
              <a:off x="2373700" y="3846617"/>
              <a:ext cx="4272000" cy="0"/>
            </a:xfrm>
            <a:prstGeom prst="straightConnector1">
              <a:avLst/>
            </a:prstGeom>
            <a:noFill/>
            <a:ln cap="flat" cmpd="sng" w="9525">
              <a:solidFill>
                <a:srgbClr val="56635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06" name="Google Shape;106;p14"/>
          <p:cNvGrpSpPr/>
          <p:nvPr/>
        </p:nvGrpSpPr>
        <p:grpSpPr>
          <a:xfrm>
            <a:off x="535500" y="4151893"/>
            <a:ext cx="6489000" cy="261600"/>
            <a:chOff x="535500" y="4105461"/>
            <a:chExt cx="6489000" cy="261600"/>
          </a:xfrm>
        </p:grpSpPr>
        <p:sp>
          <p:nvSpPr>
            <p:cNvPr id="107" name="Google Shape;107;p14"/>
            <p:cNvSpPr txBox="1"/>
            <p:nvPr/>
          </p:nvSpPr>
          <p:spPr>
            <a:xfrm>
              <a:off x="717600" y="4174150"/>
              <a:ext cx="3224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2B6AC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Activation Phase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08" name="Google Shape;108;p14"/>
            <p:cNvSpPr txBox="1"/>
            <p:nvPr/>
          </p:nvSpPr>
          <p:spPr>
            <a:xfrm>
              <a:off x="535500" y="4174150"/>
              <a:ext cx="182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3B6AD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B.</a:t>
              </a:r>
              <a:endParaRPr sz="1100">
                <a:solidFill>
                  <a:srgbClr val="C3B6AD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09" name="Google Shape;109;p14"/>
            <p:cNvSpPr txBox="1"/>
            <p:nvPr/>
          </p:nvSpPr>
          <p:spPr>
            <a:xfrm>
              <a:off x="6756600" y="4105461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4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cxnSp>
          <p:nvCxnSpPr>
            <p:cNvPr id="110" name="Google Shape;110;p14"/>
            <p:cNvCxnSpPr/>
            <p:nvPr/>
          </p:nvCxnSpPr>
          <p:spPr>
            <a:xfrm>
              <a:off x="2136925" y="4292792"/>
              <a:ext cx="4508700" cy="11700"/>
            </a:xfrm>
            <a:prstGeom prst="straightConnector1">
              <a:avLst/>
            </a:prstGeom>
            <a:noFill/>
            <a:ln cap="flat" cmpd="sng" w="9525">
              <a:solidFill>
                <a:srgbClr val="56635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11" name="Google Shape;111;p14"/>
          <p:cNvGrpSpPr/>
          <p:nvPr/>
        </p:nvGrpSpPr>
        <p:grpSpPr>
          <a:xfrm>
            <a:off x="535500" y="5520941"/>
            <a:ext cx="6489000" cy="272806"/>
            <a:chOff x="535500" y="5543377"/>
            <a:chExt cx="6489000" cy="272806"/>
          </a:xfrm>
        </p:grpSpPr>
        <p:sp>
          <p:nvSpPr>
            <p:cNvPr id="112" name="Google Shape;112;p14"/>
            <p:cNvSpPr txBox="1"/>
            <p:nvPr/>
          </p:nvSpPr>
          <p:spPr>
            <a:xfrm>
              <a:off x="803400" y="5543379"/>
              <a:ext cx="44436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Digital and Physic</a:t>
              </a: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al Records Preservation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13" name="Google Shape;113;p14"/>
            <p:cNvSpPr txBox="1"/>
            <p:nvPr/>
          </p:nvSpPr>
          <p:spPr>
            <a:xfrm>
              <a:off x="535500" y="5543377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6.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14" name="Google Shape;114;p14"/>
            <p:cNvSpPr txBox="1"/>
            <p:nvPr/>
          </p:nvSpPr>
          <p:spPr>
            <a:xfrm>
              <a:off x="6756600" y="5554583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5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cxnSp>
          <p:nvCxnSpPr>
            <p:cNvPr id="115" name="Google Shape;115;p14"/>
            <p:cNvCxnSpPr/>
            <p:nvPr/>
          </p:nvCxnSpPr>
          <p:spPr>
            <a:xfrm flipH="1" rot="10800000">
              <a:off x="5386275" y="5753636"/>
              <a:ext cx="1259400" cy="900"/>
            </a:xfrm>
            <a:prstGeom prst="straightConnector1">
              <a:avLst/>
            </a:prstGeom>
            <a:noFill/>
            <a:ln cap="flat" cmpd="sng" w="9525">
              <a:solidFill>
                <a:srgbClr val="56635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16" name="Google Shape;116;p14"/>
          <p:cNvGrpSpPr/>
          <p:nvPr/>
        </p:nvGrpSpPr>
        <p:grpSpPr>
          <a:xfrm>
            <a:off x="535500" y="5988490"/>
            <a:ext cx="6489000" cy="284012"/>
            <a:chOff x="535500" y="6001320"/>
            <a:chExt cx="6489000" cy="284012"/>
          </a:xfrm>
        </p:grpSpPr>
        <p:sp>
          <p:nvSpPr>
            <p:cNvPr id="117" name="Google Shape;117;p14"/>
            <p:cNvSpPr txBox="1"/>
            <p:nvPr/>
          </p:nvSpPr>
          <p:spPr>
            <a:xfrm>
              <a:off x="803400" y="6001320"/>
              <a:ext cx="37161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System Restoration Strategy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18" name="Google Shape;118;p14"/>
            <p:cNvSpPr txBox="1"/>
            <p:nvPr/>
          </p:nvSpPr>
          <p:spPr>
            <a:xfrm>
              <a:off x="535500" y="6001320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7.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19" name="Google Shape;119;p14"/>
            <p:cNvSpPr txBox="1"/>
            <p:nvPr/>
          </p:nvSpPr>
          <p:spPr>
            <a:xfrm>
              <a:off x="6756600" y="6023732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5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cxnSp>
          <p:nvCxnSpPr>
            <p:cNvPr id="120" name="Google Shape;120;p14"/>
            <p:cNvCxnSpPr/>
            <p:nvPr/>
          </p:nvCxnSpPr>
          <p:spPr>
            <a:xfrm>
              <a:off x="4096400" y="6222580"/>
              <a:ext cx="2549400" cy="300"/>
            </a:xfrm>
            <a:prstGeom prst="straightConnector1">
              <a:avLst/>
            </a:prstGeom>
            <a:noFill/>
            <a:ln cap="flat" cmpd="sng" w="9525">
              <a:solidFill>
                <a:srgbClr val="56635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21" name="Google Shape;121;p14"/>
          <p:cNvGrpSpPr/>
          <p:nvPr/>
        </p:nvGrpSpPr>
        <p:grpSpPr>
          <a:xfrm>
            <a:off x="535500" y="6467245"/>
            <a:ext cx="6489000" cy="261610"/>
            <a:chOff x="535500" y="6459254"/>
            <a:chExt cx="6489000" cy="261610"/>
          </a:xfrm>
        </p:grpSpPr>
        <p:sp>
          <p:nvSpPr>
            <p:cNvPr id="122" name="Google Shape;122;p14"/>
            <p:cNvSpPr txBox="1"/>
            <p:nvPr/>
          </p:nvSpPr>
          <p:spPr>
            <a:xfrm>
              <a:off x="803400" y="6459254"/>
              <a:ext cx="17487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Recovery Teams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23" name="Google Shape;123;p14"/>
            <p:cNvSpPr txBox="1"/>
            <p:nvPr/>
          </p:nvSpPr>
          <p:spPr>
            <a:xfrm>
              <a:off x="535500" y="6459264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8.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24" name="Google Shape;124;p14"/>
            <p:cNvSpPr txBox="1"/>
            <p:nvPr/>
          </p:nvSpPr>
          <p:spPr>
            <a:xfrm>
              <a:off x="6756600" y="6459264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5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cxnSp>
          <p:nvCxnSpPr>
            <p:cNvPr id="125" name="Google Shape;125;p14"/>
            <p:cNvCxnSpPr/>
            <p:nvPr/>
          </p:nvCxnSpPr>
          <p:spPr>
            <a:xfrm flipH="1" rot="10800000">
              <a:off x="2726125" y="6658284"/>
              <a:ext cx="3919500" cy="18300"/>
            </a:xfrm>
            <a:prstGeom prst="straightConnector1">
              <a:avLst/>
            </a:prstGeom>
            <a:noFill/>
            <a:ln cap="flat" cmpd="sng" w="9525">
              <a:solidFill>
                <a:srgbClr val="56635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26" name="Google Shape;126;p14"/>
          <p:cNvGrpSpPr/>
          <p:nvPr/>
        </p:nvGrpSpPr>
        <p:grpSpPr>
          <a:xfrm>
            <a:off x="535500" y="6923598"/>
            <a:ext cx="6489000" cy="449702"/>
            <a:chOff x="535500" y="6917207"/>
            <a:chExt cx="6489000" cy="449702"/>
          </a:xfrm>
        </p:grpSpPr>
        <p:sp>
          <p:nvSpPr>
            <p:cNvPr id="127" name="Google Shape;127;p14"/>
            <p:cNvSpPr txBox="1"/>
            <p:nvPr/>
          </p:nvSpPr>
          <p:spPr>
            <a:xfrm>
              <a:off x="727200" y="6985909"/>
              <a:ext cx="1895400" cy="38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100">
                  <a:solidFill>
                    <a:srgbClr val="C2B6AC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Team Roles and Contacts:</a:t>
              </a:r>
              <a:endParaRPr sz="1100">
                <a:solidFill>
                  <a:srgbClr val="C2B6AC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C2B6AC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28" name="Google Shape;128;p14"/>
            <p:cNvSpPr txBox="1"/>
            <p:nvPr/>
          </p:nvSpPr>
          <p:spPr>
            <a:xfrm>
              <a:off x="535500" y="6985904"/>
              <a:ext cx="191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3B6AD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A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29" name="Google Shape;129;p14"/>
            <p:cNvSpPr txBox="1"/>
            <p:nvPr/>
          </p:nvSpPr>
          <p:spPr>
            <a:xfrm>
              <a:off x="6756600" y="6917207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5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cxnSp>
          <p:nvCxnSpPr>
            <p:cNvPr id="130" name="Google Shape;130;p14"/>
            <p:cNvCxnSpPr/>
            <p:nvPr/>
          </p:nvCxnSpPr>
          <p:spPr>
            <a:xfrm>
              <a:off x="2727625" y="7115134"/>
              <a:ext cx="3918000" cy="900"/>
            </a:xfrm>
            <a:prstGeom prst="straightConnector1">
              <a:avLst/>
            </a:prstGeom>
            <a:noFill/>
            <a:ln cap="flat" cmpd="sng" w="9525">
              <a:solidFill>
                <a:srgbClr val="56635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1" name="Google Shape;131;p14"/>
          <p:cNvGrpSpPr/>
          <p:nvPr/>
        </p:nvGrpSpPr>
        <p:grpSpPr>
          <a:xfrm>
            <a:off x="535500" y="7379941"/>
            <a:ext cx="6489000" cy="261600"/>
            <a:chOff x="535500" y="7375151"/>
            <a:chExt cx="6489000" cy="261600"/>
          </a:xfrm>
        </p:grpSpPr>
        <p:sp>
          <p:nvSpPr>
            <p:cNvPr id="132" name="Google Shape;132;p14"/>
            <p:cNvSpPr txBox="1"/>
            <p:nvPr/>
          </p:nvSpPr>
          <p:spPr>
            <a:xfrm>
              <a:off x="727200" y="7443851"/>
              <a:ext cx="3716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2B6AC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Key Responsibilities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33" name="Google Shape;133;p14"/>
            <p:cNvSpPr txBox="1"/>
            <p:nvPr/>
          </p:nvSpPr>
          <p:spPr>
            <a:xfrm>
              <a:off x="535500" y="7443854"/>
              <a:ext cx="191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3B6AD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B.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34" name="Google Shape;134;p14"/>
            <p:cNvSpPr txBox="1"/>
            <p:nvPr/>
          </p:nvSpPr>
          <p:spPr>
            <a:xfrm>
              <a:off x="6756600" y="7375151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5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cxnSp>
          <p:nvCxnSpPr>
            <p:cNvPr id="135" name="Google Shape;135;p14"/>
            <p:cNvCxnSpPr/>
            <p:nvPr/>
          </p:nvCxnSpPr>
          <p:spPr>
            <a:xfrm>
              <a:off x="2341550" y="7574279"/>
              <a:ext cx="4304100" cy="0"/>
            </a:xfrm>
            <a:prstGeom prst="straightConnector1">
              <a:avLst/>
            </a:prstGeom>
            <a:noFill/>
            <a:ln cap="flat" cmpd="sng" w="9525">
              <a:solidFill>
                <a:srgbClr val="56635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6" name="Google Shape;136;p14"/>
          <p:cNvGrpSpPr/>
          <p:nvPr/>
        </p:nvGrpSpPr>
        <p:grpSpPr>
          <a:xfrm>
            <a:off x="535500" y="7836284"/>
            <a:ext cx="6489000" cy="261600"/>
            <a:chOff x="535500" y="7833094"/>
            <a:chExt cx="6489000" cy="261600"/>
          </a:xfrm>
        </p:grpSpPr>
        <p:sp>
          <p:nvSpPr>
            <p:cNvPr id="137" name="Google Shape;137;p14"/>
            <p:cNvSpPr txBox="1"/>
            <p:nvPr/>
          </p:nvSpPr>
          <p:spPr>
            <a:xfrm>
              <a:off x="727200" y="7901794"/>
              <a:ext cx="3716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2B6AC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Departmental Recovery Teams</a:t>
              </a:r>
              <a:endParaRPr sz="1100">
                <a:solidFill>
                  <a:srgbClr val="C2B6AC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38" name="Google Shape;138;p14"/>
            <p:cNvSpPr txBox="1"/>
            <p:nvPr/>
          </p:nvSpPr>
          <p:spPr>
            <a:xfrm>
              <a:off x="535500" y="7901804"/>
              <a:ext cx="191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3B6AD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C.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39" name="Google Shape;139;p14"/>
            <p:cNvSpPr txBox="1"/>
            <p:nvPr/>
          </p:nvSpPr>
          <p:spPr>
            <a:xfrm>
              <a:off x="6756600" y="7833094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6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cxnSp>
          <p:nvCxnSpPr>
            <p:cNvPr id="140" name="Google Shape;140;p14"/>
            <p:cNvCxnSpPr/>
            <p:nvPr/>
          </p:nvCxnSpPr>
          <p:spPr>
            <a:xfrm flipH="1" rot="10800000">
              <a:off x="3051225" y="8032410"/>
              <a:ext cx="3594300" cy="5700"/>
            </a:xfrm>
            <a:prstGeom prst="straightConnector1">
              <a:avLst/>
            </a:prstGeom>
            <a:noFill/>
            <a:ln cap="flat" cmpd="sng" w="9525">
              <a:solidFill>
                <a:srgbClr val="56635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41" name="Google Shape;141;p14"/>
          <p:cNvGrpSpPr/>
          <p:nvPr/>
        </p:nvGrpSpPr>
        <p:grpSpPr>
          <a:xfrm>
            <a:off x="535500" y="8292627"/>
            <a:ext cx="6489000" cy="261609"/>
            <a:chOff x="535500" y="8291029"/>
            <a:chExt cx="6489000" cy="261609"/>
          </a:xfrm>
        </p:grpSpPr>
        <p:sp>
          <p:nvSpPr>
            <p:cNvPr id="142" name="Google Shape;142;p14"/>
            <p:cNvSpPr txBox="1"/>
            <p:nvPr/>
          </p:nvSpPr>
          <p:spPr>
            <a:xfrm>
              <a:off x="803400" y="8291029"/>
              <a:ext cx="23076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Recovery Procedures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43" name="Google Shape;143;p14"/>
            <p:cNvSpPr txBox="1"/>
            <p:nvPr/>
          </p:nvSpPr>
          <p:spPr>
            <a:xfrm>
              <a:off x="535500" y="8291038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9</a:t>
              </a: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.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44" name="Google Shape;144;p14"/>
            <p:cNvSpPr txBox="1"/>
            <p:nvPr/>
          </p:nvSpPr>
          <p:spPr>
            <a:xfrm>
              <a:off x="6756600" y="8291038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6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cxnSp>
          <p:nvCxnSpPr>
            <p:cNvPr id="145" name="Google Shape;145;p14"/>
            <p:cNvCxnSpPr/>
            <p:nvPr/>
          </p:nvCxnSpPr>
          <p:spPr>
            <a:xfrm flipH="1" rot="10800000">
              <a:off x="3286325" y="8490327"/>
              <a:ext cx="3359400" cy="7500"/>
            </a:xfrm>
            <a:prstGeom prst="straightConnector1">
              <a:avLst/>
            </a:prstGeom>
            <a:noFill/>
            <a:ln cap="flat" cmpd="sng" w="9525">
              <a:solidFill>
                <a:srgbClr val="56635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46" name="Google Shape;146;p14"/>
          <p:cNvGrpSpPr/>
          <p:nvPr/>
        </p:nvGrpSpPr>
        <p:grpSpPr>
          <a:xfrm>
            <a:off x="535500" y="8748979"/>
            <a:ext cx="6489000" cy="261602"/>
            <a:chOff x="535500" y="8748979"/>
            <a:chExt cx="6489000" cy="261602"/>
          </a:xfrm>
        </p:grpSpPr>
        <p:sp>
          <p:nvSpPr>
            <p:cNvPr id="147" name="Google Shape;147;p14"/>
            <p:cNvSpPr txBox="1"/>
            <p:nvPr/>
          </p:nvSpPr>
          <p:spPr>
            <a:xfrm>
              <a:off x="878400" y="8748981"/>
              <a:ext cx="37161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Appendices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48" name="Google Shape;148;p14"/>
            <p:cNvSpPr txBox="1"/>
            <p:nvPr/>
          </p:nvSpPr>
          <p:spPr>
            <a:xfrm>
              <a:off x="535500" y="8748979"/>
              <a:ext cx="3165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10.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49" name="Google Shape;149;p14"/>
            <p:cNvSpPr txBox="1"/>
            <p:nvPr/>
          </p:nvSpPr>
          <p:spPr>
            <a:xfrm>
              <a:off x="6756600" y="8748981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6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cxnSp>
          <p:nvCxnSpPr>
            <p:cNvPr id="150" name="Google Shape;150;p14"/>
            <p:cNvCxnSpPr/>
            <p:nvPr/>
          </p:nvCxnSpPr>
          <p:spPr>
            <a:xfrm>
              <a:off x="2374175" y="8990250"/>
              <a:ext cx="4271400" cy="0"/>
            </a:xfrm>
            <a:prstGeom prst="straightConnector1">
              <a:avLst/>
            </a:prstGeom>
            <a:noFill/>
            <a:ln cap="flat" cmpd="sng" w="9525">
              <a:solidFill>
                <a:srgbClr val="56635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51" name="Google Shape;151;p14"/>
          <p:cNvSpPr/>
          <p:nvPr/>
        </p:nvSpPr>
        <p:spPr>
          <a:xfrm flipH="1" rot="10800000">
            <a:off x="0" y="-12"/>
            <a:ext cx="7560000" cy="425700"/>
          </a:xfrm>
          <a:prstGeom prst="round1Rect">
            <a:avLst>
              <a:gd fmla="val 50000" name="adj"/>
            </a:avLst>
          </a:prstGeom>
          <a:solidFill>
            <a:srgbClr val="5663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52" name="Google Shape;152;p14"/>
          <p:cNvGrpSpPr/>
          <p:nvPr/>
        </p:nvGrpSpPr>
        <p:grpSpPr>
          <a:xfrm>
            <a:off x="0" y="10271200"/>
            <a:ext cx="7560000" cy="427675"/>
            <a:chOff x="0" y="10271200"/>
            <a:chExt cx="7560000" cy="427675"/>
          </a:xfrm>
        </p:grpSpPr>
        <p:sp>
          <p:nvSpPr>
            <p:cNvPr id="153" name="Google Shape;153;p14"/>
            <p:cNvSpPr/>
            <p:nvPr/>
          </p:nvSpPr>
          <p:spPr>
            <a:xfrm flipH="1">
              <a:off x="0" y="10273175"/>
              <a:ext cx="7560000" cy="425700"/>
            </a:xfrm>
            <a:prstGeom prst="round1Rect">
              <a:avLst>
                <a:gd fmla="val 50000" name="adj"/>
              </a:avLst>
            </a:prstGeom>
            <a:solidFill>
              <a:srgbClr val="C3B6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14"/>
            <p:cNvSpPr txBox="1"/>
            <p:nvPr/>
          </p:nvSpPr>
          <p:spPr>
            <a:xfrm>
              <a:off x="6844950" y="10271200"/>
              <a:ext cx="316500" cy="42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2</a:t>
              </a:r>
              <a:endParaRPr b="1" sz="11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55" name="Google Shape;155;p14"/>
          <p:cNvGrpSpPr/>
          <p:nvPr/>
        </p:nvGrpSpPr>
        <p:grpSpPr>
          <a:xfrm>
            <a:off x="535500" y="4608236"/>
            <a:ext cx="6489000" cy="261618"/>
            <a:chOff x="535500" y="4563386"/>
            <a:chExt cx="6489000" cy="261618"/>
          </a:xfrm>
        </p:grpSpPr>
        <p:sp>
          <p:nvSpPr>
            <p:cNvPr id="156" name="Google Shape;156;p14"/>
            <p:cNvSpPr txBox="1"/>
            <p:nvPr/>
          </p:nvSpPr>
          <p:spPr>
            <a:xfrm>
              <a:off x="717000" y="4624600"/>
              <a:ext cx="3956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3B6AD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Alternate Site Operation </a:t>
              </a:r>
              <a:endParaRPr sz="1100">
                <a:solidFill>
                  <a:srgbClr val="C3B6AD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57" name="Google Shape;157;p14"/>
            <p:cNvSpPr txBox="1"/>
            <p:nvPr/>
          </p:nvSpPr>
          <p:spPr>
            <a:xfrm>
              <a:off x="535500" y="4624600"/>
              <a:ext cx="181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3B6AD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C.</a:t>
              </a:r>
              <a:endParaRPr sz="1100">
                <a:solidFill>
                  <a:srgbClr val="C3B6AD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58" name="Google Shape;158;p14"/>
            <p:cNvSpPr txBox="1"/>
            <p:nvPr/>
          </p:nvSpPr>
          <p:spPr>
            <a:xfrm>
              <a:off x="6756600" y="4563404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4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cxnSp>
          <p:nvCxnSpPr>
            <p:cNvPr id="159" name="Google Shape;159;p14"/>
            <p:cNvCxnSpPr/>
            <p:nvPr/>
          </p:nvCxnSpPr>
          <p:spPr>
            <a:xfrm>
              <a:off x="2645750" y="4762374"/>
              <a:ext cx="3999900" cy="300"/>
            </a:xfrm>
            <a:prstGeom prst="straightConnector1">
              <a:avLst/>
            </a:prstGeom>
            <a:noFill/>
            <a:ln cap="flat" cmpd="sng" w="9525">
              <a:solidFill>
                <a:srgbClr val="56635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0" name="Google Shape;160;p14"/>
            <p:cNvSpPr txBox="1"/>
            <p:nvPr/>
          </p:nvSpPr>
          <p:spPr>
            <a:xfrm>
              <a:off x="6756600" y="4563386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4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</p:grpSp>
      <p:grpSp>
        <p:nvGrpSpPr>
          <p:cNvPr id="161" name="Google Shape;161;p14"/>
          <p:cNvGrpSpPr/>
          <p:nvPr/>
        </p:nvGrpSpPr>
        <p:grpSpPr>
          <a:xfrm>
            <a:off x="535500" y="5064598"/>
            <a:ext cx="6489000" cy="261600"/>
            <a:chOff x="535500" y="5021329"/>
            <a:chExt cx="6489000" cy="261600"/>
          </a:xfrm>
        </p:grpSpPr>
        <p:sp>
          <p:nvSpPr>
            <p:cNvPr id="162" name="Google Shape;162;p14"/>
            <p:cNvSpPr txBox="1"/>
            <p:nvPr/>
          </p:nvSpPr>
          <p:spPr>
            <a:xfrm>
              <a:off x="717000" y="5082525"/>
              <a:ext cx="3956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100">
                  <a:solidFill>
                    <a:srgbClr val="C3B6AD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Transition to Primary Site</a:t>
              </a:r>
              <a:endParaRPr sz="1100">
                <a:solidFill>
                  <a:srgbClr val="C3B6AD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63" name="Google Shape;163;p14"/>
            <p:cNvSpPr txBox="1"/>
            <p:nvPr/>
          </p:nvSpPr>
          <p:spPr>
            <a:xfrm>
              <a:off x="535500" y="5082525"/>
              <a:ext cx="181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3B6AD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D</a:t>
              </a:r>
              <a:r>
                <a:rPr lang="uk" sz="1100">
                  <a:solidFill>
                    <a:srgbClr val="C3B6AD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.</a:t>
              </a:r>
              <a:endParaRPr sz="1100">
                <a:solidFill>
                  <a:srgbClr val="C3B6AD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64" name="Google Shape;164;p14"/>
            <p:cNvSpPr txBox="1"/>
            <p:nvPr/>
          </p:nvSpPr>
          <p:spPr>
            <a:xfrm>
              <a:off x="6756600" y="5021329"/>
              <a:ext cx="26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4</a:t>
              </a:r>
              <a:endParaRPr sz="1700">
                <a:solidFill>
                  <a:srgbClr val="566352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cxnSp>
          <p:nvCxnSpPr>
            <p:cNvPr id="165" name="Google Shape;165;p14"/>
            <p:cNvCxnSpPr/>
            <p:nvPr/>
          </p:nvCxnSpPr>
          <p:spPr>
            <a:xfrm>
              <a:off x="2696625" y="5219031"/>
              <a:ext cx="3948900" cy="1500"/>
            </a:xfrm>
            <a:prstGeom prst="straightConnector1">
              <a:avLst/>
            </a:prstGeom>
            <a:noFill/>
            <a:ln cap="flat" cmpd="sng" w="9525">
              <a:solidFill>
                <a:srgbClr val="56635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5"/>
          <p:cNvSpPr/>
          <p:nvPr/>
        </p:nvSpPr>
        <p:spPr>
          <a:xfrm flipH="1" rot="10800000">
            <a:off x="0" y="-12"/>
            <a:ext cx="7560000" cy="425700"/>
          </a:xfrm>
          <a:prstGeom prst="round1Rect">
            <a:avLst>
              <a:gd fmla="val 50000" name="adj"/>
            </a:avLst>
          </a:prstGeom>
          <a:solidFill>
            <a:srgbClr val="5663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1" name="Google Shape;171;p15"/>
          <p:cNvGrpSpPr/>
          <p:nvPr/>
        </p:nvGrpSpPr>
        <p:grpSpPr>
          <a:xfrm>
            <a:off x="0" y="10271200"/>
            <a:ext cx="7560000" cy="427675"/>
            <a:chOff x="0" y="10271200"/>
            <a:chExt cx="7560000" cy="427675"/>
          </a:xfrm>
        </p:grpSpPr>
        <p:sp>
          <p:nvSpPr>
            <p:cNvPr id="172" name="Google Shape;172;p15"/>
            <p:cNvSpPr/>
            <p:nvPr/>
          </p:nvSpPr>
          <p:spPr>
            <a:xfrm flipH="1">
              <a:off x="0" y="10273175"/>
              <a:ext cx="7560000" cy="425700"/>
            </a:xfrm>
            <a:prstGeom prst="round1Rect">
              <a:avLst>
                <a:gd fmla="val 50000" name="adj"/>
              </a:avLst>
            </a:prstGeom>
            <a:solidFill>
              <a:srgbClr val="C3B6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15"/>
            <p:cNvSpPr txBox="1"/>
            <p:nvPr/>
          </p:nvSpPr>
          <p:spPr>
            <a:xfrm>
              <a:off x="6844950" y="10271200"/>
              <a:ext cx="316500" cy="42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3</a:t>
              </a:r>
              <a:endParaRPr b="1" sz="11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74" name="Google Shape;174;p15"/>
          <p:cNvGrpSpPr/>
          <p:nvPr/>
        </p:nvGrpSpPr>
        <p:grpSpPr>
          <a:xfrm>
            <a:off x="531000" y="822025"/>
            <a:ext cx="6498000" cy="2970875"/>
            <a:chOff x="531000" y="822025"/>
            <a:chExt cx="6498000" cy="2970875"/>
          </a:xfrm>
        </p:grpSpPr>
        <p:sp>
          <p:nvSpPr>
            <p:cNvPr id="175" name="Google Shape;175;p15"/>
            <p:cNvSpPr txBox="1"/>
            <p:nvPr/>
          </p:nvSpPr>
          <p:spPr>
            <a:xfrm>
              <a:off x="531000" y="822025"/>
              <a:ext cx="599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Kalnia Medium"/>
                  <a:ea typeface="Kalnia Medium"/>
                  <a:cs typeface="Kalnia Medium"/>
                  <a:sym typeface="Kalnia Medium"/>
                </a:rPr>
                <a:t>1. BUSINESS FUNCTION RECOVERY PRIORITIES</a:t>
              </a:r>
              <a:endParaRPr sz="1700">
                <a:solidFill>
                  <a:srgbClr val="566352"/>
                </a:solidFill>
                <a:latin typeface="Kalnia Medium"/>
                <a:ea typeface="Kalnia Medium"/>
                <a:cs typeface="Kalnia Medium"/>
                <a:sym typeface="Kalnia Medium"/>
              </a:endParaRPr>
            </a:p>
          </p:txBody>
        </p:sp>
        <p:sp>
          <p:nvSpPr>
            <p:cNvPr id="176" name="Google Shape;176;p15"/>
            <p:cNvSpPr txBox="1"/>
            <p:nvPr/>
          </p:nvSpPr>
          <p:spPr>
            <a:xfrm>
              <a:off x="531000" y="1251350"/>
              <a:ext cx="6498000" cy="59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2B6AC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To ensure continuity during an emergency, core functions will be restored at an alternate site. Technology and system recovery will be handled by the IT &amp; Infrastructure Division, prioritizing mission-critical services.</a:t>
              </a:r>
              <a:endParaRPr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77" name="Google Shape;177;p15"/>
            <p:cNvSpPr/>
            <p:nvPr/>
          </p:nvSpPr>
          <p:spPr>
            <a:xfrm>
              <a:off x="531000" y="2104800"/>
              <a:ext cx="6498000" cy="1688100"/>
            </a:xfrm>
            <a:prstGeom prst="roundRect">
              <a:avLst>
                <a:gd fmla="val 6213" name="adj"/>
              </a:avLst>
            </a:prstGeom>
            <a:noFill/>
            <a:ln cap="flat" cmpd="sng" w="9525">
              <a:solidFill>
                <a:srgbClr val="C3B6A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8" name="Google Shape;178;p15"/>
          <p:cNvGrpSpPr/>
          <p:nvPr/>
        </p:nvGrpSpPr>
        <p:grpSpPr>
          <a:xfrm>
            <a:off x="531000" y="4183125"/>
            <a:ext cx="6498000" cy="2198522"/>
            <a:chOff x="531000" y="822025"/>
            <a:chExt cx="6498000" cy="2198522"/>
          </a:xfrm>
        </p:grpSpPr>
        <p:sp>
          <p:nvSpPr>
            <p:cNvPr id="179" name="Google Shape;179;p15"/>
            <p:cNvSpPr txBox="1"/>
            <p:nvPr/>
          </p:nvSpPr>
          <p:spPr>
            <a:xfrm>
              <a:off x="531000" y="822025"/>
              <a:ext cx="599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Kalnia Medium"/>
                  <a:ea typeface="Kalnia Medium"/>
                  <a:cs typeface="Kalnia Medium"/>
                  <a:sym typeface="Kalnia Medium"/>
                </a:rPr>
                <a:t>2. RELOCATION CONTINGENCY PLAN</a:t>
              </a:r>
              <a:endParaRPr sz="1700">
                <a:solidFill>
                  <a:srgbClr val="566352"/>
                </a:solidFill>
                <a:latin typeface="Kalnia Medium"/>
                <a:ea typeface="Kalnia Medium"/>
                <a:cs typeface="Kalnia Medium"/>
                <a:sym typeface="Kalnia Medium"/>
              </a:endParaRPr>
            </a:p>
          </p:txBody>
        </p:sp>
        <p:sp>
          <p:nvSpPr>
            <p:cNvPr id="180" name="Google Shape;180;p15"/>
            <p:cNvSpPr/>
            <p:nvPr/>
          </p:nvSpPr>
          <p:spPr>
            <a:xfrm>
              <a:off x="531000" y="1332447"/>
              <a:ext cx="6498000" cy="1688100"/>
            </a:xfrm>
            <a:prstGeom prst="roundRect">
              <a:avLst>
                <a:gd fmla="val 6213" name="adj"/>
              </a:avLst>
            </a:prstGeom>
            <a:noFill/>
            <a:ln cap="flat" cmpd="sng" w="9525">
              <a:solidFill>
                <a:srgbClr val="C3B6A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1" name="Google Shape;181;p15"/>
          <p:cNvGrpSpPr/>
          <p:nvPr/>
        </p:nvGrpSpPr>
        <p:grpSpPr>
          <a:xfrm>
            <a:off x="531000" y="6735748"/>
            <a:ext cx="6498000" cy="3305378"/>
            <a:chOff x="531000" y="822025"/>
            <a:chExt cx="6498000" cy="3305378"/>
          </a:xfrm>
        </p:grpSpPr>
        <p:sp>
          <p:nvSpPr>
            <p:cNvPr id="182" name="Google Shape;182;p15"/>
            <p:cNvSpPr txBox="1"/>
            <p:nvPr/>
          </p:nvSpPr>
          <p:spPr>
            <a:xfrm>
              <a:off x="531000" y="822025"/>
              <a:ext cx="599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Kalnia Medium"/>
                  <a:ea typeface="Kalnia Medium"/>
                  <a:cs typeface="Kalnia Medium"/>
                  <a:sym typeface="Kalnia Medium"/>
                </a:rPr>
                <a:t>3. ALTERNATE BUSINESS SITE</a:t>
              </a:r>
              <a:endParaRPr sz="1700">
                <a:solidFill>
                  <a:srgbClr val="566352"/>
                </a:solidFill>
                <a:latin typeface="Kalnia Medium"/>
                <a:ea typeface="Kalnia Medium"/>
                <a:cs typeface="Kalnia Medium"/>
                <a:sym typeface="Kalnia Medium"/>
              </a:endParaRPr>
            </a:p>
          </p:txBody>
        </p:sp>
        <p:sp>
          <p:nvSpPr>
            <p:cNvPr id="183" name="Google Shape;183;p15"/>
            <p:cNvSpPr txBox="1"/>
            <p:nvPr/>
          </p:nvSpPr>
          <p:spPr>
            <a:xfrm>
              <a:off x="531000" y="1251350"/>
              <a:ext cx="6498000" cy="38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2B6AC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A predefined secondary location is designated to house critical operations during emergencies. </a:t>
              </a:r>
              <a:endParaRPr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2B6AC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This may include co-working spaces, regional branches, or strategic partner facilities.</a:t>
              </a:r>
              <a:endParaRPr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84" name="Google Shape;184;p15"/>
            <p:cNvSpPr/>
            <p:nvPr/>
          </p:nvSpPr>
          <p:spPr>
            <a:xfrm>
              <a:off x="531000" y="1876503"/>
              <a:ext cx="6498000" cy="2250900"/>
            </a:xfrm>
            <a:prstGeom prst="roundRect">
              <a:avLst>
                <a:gd fmla="val 6213" name="adj"/>
              </a:avLst>
            </a:prstGeom>
            <a:noFill/>
            <a:ln cap="flat" cmpd="sng" w="9525">
              <a:solidFill>
                <a:srgbClr val="C3B6A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6"/>
          <p:cNvSpPr/>
          <p:nvPr/>
        </p:nvSpPr>
        <p:spPr>
          <a:xfrm flipH="1" rot="10800000">
            <a:off x="0" y="-12"/>
            <a:ext cx="7560000" cy="425700"/>
          </a:xfrm>
          <a:prstGeom prst="round1Rect">
            <a:avLst>
              <a:gd fmla="val 50000" name="adj"/>
            </a:avLst>
          </a:prstGeom>
          <a:solidFill>
            <a:srgbClr val="5663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90" name="Google Shape;190;p16"/>
          <p:cNvGrpSpPr/>
          <p:nvPr/>
        </p:nvGrpSpPr>
        <p:grpSpPr>
          <a:xfrm>
            <a:off x="0" y="10271200"/>
            <a:ext cx="7560000" cy="427675"/>
            <a:chOff x="0" y="10271200"/>
            <a:chExt cx="7560000" cy="427675"/>
          </a:xfrm>
        </p:grpSpPr>
        <p:sp>
          <p:nvSpPr>
            <p:cNvPr id="191" name="Google Shape;191;p16"/>
            <p:cNvSpPr/>
            <p:nvPr/>
          </p:nvSpPr>
          <p:spPr>
            <a:xfrm flipH="1">
              <a:off x="0" y="10273175"/>
              <a:ext cx="7560000" cy="425700"/>
            </a:xfrm>
            <a:prstGeom prst="round1Rect">
              <a:avLst>
                <a:gd fmla="val 50000" name="adj"/>
              </a:avLst>
            </a:prstGeom>
            <a:solidFill>
              <a:srgbClr val="C3B6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16"/>
            <p:cNvSpPr txBox="1"/>
            <p:nvPr/>
          </p:nvSpPr>
          <p:spPr>
            <a:xfrm>
              <a:off x="6844950" y="10271200"/>
              <a:ext cx="316500" cy="42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4</a:t>
              </a:r>
              <a:endParaRPr b="1" sz="11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93" name="Google Shape;193;p16"/>
          <p:cNvGrpSpPr/>
          <p:nvPr/>
        </p:nvGrpSpPr>
        <p:grpSpPr>
          <a:xfrm>
            <a:off x="531000" y="822025"/>
            <a:ext cx="6498000" cy="2956925"/>
            <a:chOff x="531000" y="822025"/>
            <a:chExt cx="6498000" cy="2956925"/>
          </a:xfrm>
        </p:grpSpPr>
        <p:sp>
          <p:nvSpPr>
            <p:cNvPr id="194" name="Google Shape;194;p16"/>
            <p:cNvSpPr txBox="1"/>
            <p:nvPr/>
          </p:nvSpPr>
          <p:spPr>
            <a:xfrm>
              <a:off x="531000" y="822025"/>
              <a:ext cx="59979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Kalnia Medium"/>
                  <a:ea typeface="Kalnia Medium"/>
                  <a:cs typeface="Kalnia Medium"/>
                  <a:sym typeface="Kalnia Medium"/>
                </a:rPr>
                <a:t>4. RECOVERY PLAN</a:t>
              </a:r>
              <a:endParaRPr sz="1700">
                <a:solidFill>
                  <a:srgbClr val="566352"/>
                </a:solidFill>
                <a:latin typeface="Kalnia Medium"/>
                <a:ea typeface="Kalnia Medium"/>
                <a:cs typeface="Kalnia Medium"/>
                <a:sym typeface="Kalnia Medium"/>
              </a:endParaRPr>
            </a:p>
          </p:txBody>
        </p:sp>
        <p:sp>
          <p:nvSpPr>
            <p:cNvPr id="195" name="Google Shape;195;p16"/>
            <p:cNvSpPr txBox="1"/>
            <p:nvPr/>
          </p:nvSpPr>
          <p:spPr>
            <a:xfrm>
              <a:off x="531000" y="1251350"/>
              <a:ext cx="6498000" cy="38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2B6AC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A structured plan for reestablishing operations post-disruption, coordinated by the Crisis Response Team and key stakeholders.</a:t>
              </a:r>
              <a:endParaRPr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96" name="Google Shape;196;p16"/>
            <p:cNvSpPr/>
            <p:nvPr/>
          </p:nvSpPr>
          <p:spPr>
            <a:xfrm>
              <a:off x="531000" y="1905450"/>
              <a:ext cx="6498000" cy="1873500"/>
            </a:xfrm>
            <a:prstGeom prst="roundRect">
              <a:avLst>
                <a:gd fmla="val 6213" name="adj"/>
              </a:avLst>
            </a:prstGeom>
            <a:noFill/>
            <a:ln cap="flat" cmpd="sng" w="9525">
              <a:solidFill>
                <a:srgbClr val="C3B6A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7" name="Google Shape;197;p16"/>
          <p:cNvSpPr txBox="1"/>
          <p:nvPr/>
        </p:nvSpPr>
        <p:spPr>
          <a:xfrm>
            <a:off x="531000" y="4186975"/>
            <a:ext cx="59979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700">
                <a:solidFill>
                  <a:srgbClr val="566352"/>
                </a:solidFill>
                <a:latin typeface="Kalnia Medium"/>
                <a:ea typeface="Kalnia Medium"/>
                <a:cs typeface="Kalnia Medium"/>
                <a:sym typeface="Kalnia Medium"/>
              </a:rPr>
              <a:t>5. RECOVERY STAGES</a:t>
            </a:r>
            <a:endParaRPr sz="1700">
              <a:solidFill>
                <a:srgbClr val="566352"/>
              </a:solidFill>
              <a:latin typeface="Kalnia Medium"/>
              <a:ea typeface="Kalnia Medium"/>
              <a:cs typeface="Kalnia Medium"/>
              <a:sym typeface="Kalnia Medium"/>
            </a:endParaRPr>
          </a:p>
        </p:txBody>
      </p:sp>
      <p:grpSp>
        <p:nvGrpSpPr>
          <p:cNvPr id="198" name="Google Shape;198;p16"/>
          <p:cNvGrpSpPr/>
          <p:nvPr/>
        </p:nvGrpSpPr>
        <p:grpSpPr>
          <a:xfrm>
            <a:off x="531000" y="4542443"/>
            <a:ext cx="6498000" cy="1234407"/>
            <a:chOff x="531000" y="4542443"/>
            <a:chExt cx="6498000" cy="1234407"/>
          </a:xfrm>
        </p:grpSpPr>
        <p:sp>
          <p:nvSpPr>
            <p:cNvPr id="199" name="Google Shape;199;p16"/>
            <p:cNvSpPr txBox="1"/>
            <p:nvPr/>
          </p:nvSpPr>
          <p:spPr>
            <a:xfrm>
              <a:off x="531000" y="4542443"/>
              <a:ext cx="64980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2B6AC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A. </a:t>
              </a:r>
              <a:r>
                <a:rPr lang="uk" sz="1100">
                  <a:solidFill>
                    <a:srgbClr val="C2B6AC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Disaster</a:t>
              </a:r>
              <a:r>
                <a:rPr lang="uk" sz="1100">
                  <a:solidFill>
                    <a:srgbClr val="C2B6AC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 Occurrence</a:t>
              </a:r>
              <a:endParaRPr sz="1100">
                <a:solidFill>
                  <a:srgbClr val="C2B6AC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200" name="Google Shape;200;p16"/>
            <p:cNvSpPr/>
            <p:nvPr/>
          </p:nvSpPr>
          <p:spPr>
            <a:xfrm>
              <a:off x="531000" y="4827050"/>
              <a:ext cx="6498000" cy="949800"/>
            </a:xfrm>
            <a:prstGeom prst="roundRect">
              <a:avLst>
                <a:gd fmla="val 6213" name="adj"/>
              </a:avLst>
            </a:prstGeom>
            <a:noFill/>
            <a:ln cap="flat" cmpd="sng" w="9525">
              <a:solidFill>
                <a:srgbClr val="C3B6A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162000" spcFirstLastPara="1" rIns="91425" wrap="square" tIns="54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3B6A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Crisis recognized and escalation begins.</a:t>
              </a:r>
              <a:endParaRPr sz="1100">
                <a:solidFill>
                  <a:srgbClr val="C3B6A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</p:grpSp>
      <p:grpSp>
        <p:nvGrpSpPr>
          <p:cNvPr id="201" name="Google Shape;201;p16"/>
          <p:cNvGrpSpPr/>
          <p:nvPr/>
        </p:nvGrpSpPr>
        <p:grpSpPr>
          <a:xfrm>
            <a:off x="531000" y="5966161"/>
            <a:ext cx="6498000" cy="1234404"/>
            <a:chOff x="531000" y="5967713"/>
            <a:chExt cx="6498000" cy="1234404"/>
          </a:xfrm>
        </p:grpSpPr>
        <p:sp>
          <p:nvSpPr>
            <p:cNvPr id="202" name="Google Shape;202;p16"/>
            <p:cNvSpPr txBox="1"/>
            <p:nvPr/>
          </p:nvSpPr>
          <p:spPr>
            <a:xfrm>
              <a:off x="531000" y="5967713"/>
              <a:ext cx="64980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2B6AC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B. Activation Phase</a:t>
              </a:r>
              <a:endParaRPr sz="1100">
                <a:solidFill>
                  <a:srgbClr val="C2B6AC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203" name="Google Shape;203;p16"/>
            <p:cNvSpPr/>
            <p:nvPr/>
          </p:nvSpPr>
          <p:spPr>
            <a:xfrm>
              <a:off x="531000" y="6252317"/>
              <a:ext cx="6498000" cy="949800"/>
            </a:xfrm>
            <a:prstGeom prst="roundRect">
              <a:avLst>
                <a:gd fmla="val 6213" name="adj"/>
              </a:avLst>
            </a:prstGeom>
            <a:noFill/>
            <a:ln cap="flat" cmpd="sng" w="9525">
              <a:solidFill>
                <a:srgbClr val="C3B6A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162000" spcFirstLastPara="1" rIns="91425" wrap="square" tIns="54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3B6A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Continuity plan launched, relocation initiated.</a:t>
              </a:r>
              <a:endParaRPr sz="1100">
                <a:solidFill>
                  <a:srgbClr val="C3B6A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</p:grpSp>
      <p:grpSp>
        <p:nvGrpSpPr>
          <p:cNvPr id="204" name="Google Shape;204;p16"/>
          <p:cNvGrpSpPr/>
          <p:nvPr/>
        </p:nvGrpSpPr>
        <p:grpSpPr>
          <a:xfrm>
            <a:off x="531000" y="7389877"/>
            <a:ext cx="6498000" cy="1234404"/>
            <a:chOff x="531000" y="5967713"/>
            <a:chExt cx="6498000" cy="1234404"/>
          </a:xfrm>
        </p:grpSpPr>
        <p:sp>
          <p:nvSpPr>
            <p:cNvPr id="205" name="Google Shape;205;p16"/>
            <p:cNvSpPr txBox="1"/>
            <p:nvPr/>
          </p:nvSpPr>
          <p:spPr>
            <a:xfrm>
              <a:off x="531000" y="5967713"/>
              <a:ext cx="64980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2B6AC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C. Alternate Site Operation </a:t>
              </a:r>
              <a:endParaRPr sz="1100">
                <a:solidFill>
                  <a:srgbClr val="C2B6AC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206" name="Google Shape;206;p16"/>
            <p:cNvSpPr/>
            <p:nvPr/>
          </p:nvSpPr>
          <p:spPr>
            <a:xfrm>
              <a:off x="531000" y="6252317"/>
              <a:ext cx="6498000" cy="949800"/>
            </a:xfrm>
            <a:prstGeom prst="roundRect">
              <a:avLst>
                <a:gd fmla="val 6213" name="adj"/>
              </a:avLst>
            </a:prstGeom>
            <a:noFill/>
            <a:ln cap="flat" cmpd="sng" w="9525">
              <a:solidFill>
                <a:srgbClr val="C3B6A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162000" spcFirstLastPara="1" rIns="91425" wrap="square" tIns="54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3B6A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Work continues offsite until main location is operational.</a:t>
              </a:r>
              <a:endParaRPr sz="1100">
                <a:solidFill>
                  <a:srgbClr val="C3B6A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</p:grpSp>
      <p:grpSp>
        <p:nvGrpSpPr>
          <p:cNvPr id="207" name="Google Shape;207;p16"/>
          <p:cNvGrpSpPr/>
          <p:nvPr/>
        </p:nvGrpSpPr>
        <p:grpSpPr>
          <a:xfrm>
            <a:off x="531000" y="8813593"/>
            <a:ext cx="6498000" cy="1234404"/>
            <a:chOff x="531000" y="5967713"/>
            <a:chExt cx="6498000" cy="1234404"/>
          </a:xfrm>
        </p:grpSpPr>
        <p:sp>
          <p:nvSpPr>
            <p:cNvPr id="208" name="Google Shape;208;p16"/>
            <p:cNvSpPr txBox="1"/>
            <p:nvPr/>
          </p:nvSpPr>
          <p:spPr>
            <a:xfrm>
              <a:off x="531000" y="5967713"/>
              <a:ext cx="64980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2B6AC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D. Transition to Primary Site</a:t>
              </a:r>
              <a:endParaRPr sz="1100">
                <a:solidFill>
                  <a:srgbClr val="C2B6AC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209" name="Google Shape;209;p16"/>
            <p:cNvSpPr/>
            <p:nvPr/>
          </p:nvSpPr>
          <p:spPr>
            <a:xfrm>
              <a:off x="531000" y="6252317"/>
              <a:ext cx="6498000" cy="949800"/>
            </a:xfrm>
            <a:prstGeom prst="roundRect">
              <a:avLst>
                <a:gd fmla="val 6213" name="adj"/>
              </a:avLst>
            </a:prstGeom>
            <a:noFill/>
            <a:ln cap="flat" cmpd="sng" w="9525">
              <a:solidFill>
                <a:srgbClr val="C3B6A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162000" spcFirstLastPara="1" rIns="91425" wrap="square" tIns="54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3B6A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Systems and staff transition back to the original site.</a:t>
              </a:r>
              <a:endParaRPr sz="1100">
                <a:solidFill>
                  <a:srgbClr val="C3B6A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7"/>
          <p:cNvSpPr/>
          <p:nvPr/>
        </p:nvSpPr>
        <p:spPr>
          <a:xfrm>
            <a:off x="531000" y="8850565"/>
            <a:ext cx="6498000" cy="949800"/>
          </a:xfrm>
          <a:prstGeom prst="roundRect">
            <a:avLst>
              <a:gd fmla="val 6213" name="adj"/>
            </a:avLst>
          </a:prstGeom>
          <a:noFill/>
          <a:ln cap="flat" cmpd="sng" w="9525">
            <a:solidFill>
              <a:srgbClr val="C3B6A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162000" spcFirstLastPara="1" rIns="91425" wrap="square" tIns="54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Communications and HR Management, Financial Oversight, Legal Compliance, 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Technical Restoration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</p:txBody>
      </p:sp>
      <p:sp>
        <p:nvSpPr>
          <p:cNvPr id="215" name="Google Shape;215;p17"/>
          <p:cNvSpPr/>
          <p:nvPr/>
        </p:nvSpPr>
        <p:spPr>
          <a:xfrm>
            <a:off x="531000" y="7437590"/>
            <a:ext cx="6498000" cy="949800"/>
          </a:xfrm>
          <a:prstGeom prst="roundRect">
            <a:avLst>
              <a:gd fmla="val 6213" name="adj"/>
            </a:avLst>
          </a:prstGeom>
          <a:noFill/>
          <a:ln cap="flat" cmpd="sng" w="9525">
            <a:solidFill>
              <a:srgbClr val="C3B6A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162000" spcFirstLastPara="1" rIns="91425" wrap="square" tIns="54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Incident Director, Deputy Lead, Logistics Support Staff, Technical Restoration </a:t>
            </a:r>
            <a:endParaRPr sz="1100">
              <a:solidFill>
                <a:srgbClr val="C3B6AD"/>
              </a:solidFill>
              <a:latin typeface="Rubik Light"/>
              <a:ea typeface="Rubik Light"/>
              <a:cs typeface="Rubik Light"/>
              <a:sym typeface="Rubik Light"/>
            </a:endParaRPr>
          </a:p>
        </p:txBody>
      </p:sp>
      <p:sp>
        <p:nvSpPr>
          <p:cNvPr id="216" name="Google Shape;216;p17"/>
          <p:cNvSpPr/>
          <p:nvPr/>
        </p:nvSpPr>
        <p:spPr>
          <a:xfrm flipH="1" rot="10800000">
            <a:off x="0" y="-12"/>
            <a:ext cx="7560000" cy="425700"/>
          </a:xfrm>
          <a:prstGeom prst="round1Rect">
            <a:avLst>
              <a:gd fmla="val 50000" name="adj"/>
            </a:avLst>
          </a:prstGeom>
          <a:solidFill>
            <a:srgbClr val="5663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17" name="Google Shape;217;p17"/>
          <p:cNvGrpSpPr/>
          <p:nvPr/>
        </p:nvGrpSpPr>
        <p:grpSpPr>
          <a:xfrm>
            <a:off x="0" y="10271200"/>
            <a:ext cx="7560000" cy="427675"/>
            <a:chOff x="0" y="10271200"/>
            <a:chExt cx="7560000" cy="427675"/>
          </a:xfrm>
        </p:grpSpPr>
        <p:sp>
          <p:nvSpPr>
            <p:cNvPr id="218" name="Google Shape;218;p17"/>
            <p:cNvSpPr/>
            <p:nvPr/>
          </p:nvSpPr>
          <p:spPr>
            <a:xfrm flipH="1">
              <a:off x="0" y="10273175"/>
              <a:ext cx="7560000" cy="425700"/>
            </a:xfrm>
            <a:prstGeom prst="round1Rect">
              <a:avLst>
                <a:gd fmla="val 50000" name="adj"/>
              </a:avLst>
            </a:prstGeom>
            <a:solidFill>
              <a:srgbClr val="C3B6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17"/>
            <p:cNvSpPr txBox="1"/>
            <p:nvPr/>
          </p:nvSpPr>
          <p:spPr>
            <a:xfrm>
              <a:off x="6844950" y="10271200"/>
              <a:ext cx="316500" cy="42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5</a:t>
              </a:r>
              <a:endParaRPr b="1" sz="11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220" name="Google Shape;220;p17"/>
          <p:cNvGrpSpPr/>
          <p:nvPr/>
        </p:nvGrpSpPr>
        <p:grpSpPr>
          <a:xfrm>
            <a:off x="531000" y="822025"/>
            <a:ext cx="6498000" cy="2654825"/>
            <a:chOff x="531000" y="822025"/>
            <a:chExt cx="6498000" cy="2654825"/>
          </a:xfrm>
        </p:grpSpPr>
        <p:sp>
          <p:nvSpPr>
            <p:cNvPr id="221" name="Google Shape;221;p17"/>
            <p:cNvSpPr txBox="1"/>
            <p:nvPr/>
          </p:nvSpPr>
          <p:spPr>
            <a:xfrm>
              <a:off x="531000" y="822025"/>
              <a:ext cx="64980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Kalnia Medium"/>
                  <a:ea typeface="Kalnia Medium"/>
                  <a:cs typeface="Kalnia Medium"/>
                  <a:sym typeface="Kalnia Medium"/>
                </a:rPr>
                <a:t>6</a:t>
              </a:r>
              <a:r>
                <a:rPr lang="uk" sz="1700">
                  <a:solidFill>
                    <a:srgbClr val="566352"/>
                  </a:solidFill>
                  <a:latin typeface="Kalnia Medium"/>
                  <a:ea typeface="Kalnia Medium"/>
                  <a:cs typeface="Kalnia Medium"/>
                  <a:sym typeface="Kalnia Medium"/>
                </a:rPr>
                <a:t>. </a:t>
              </a:r>
              <a:r>
                <a:rPr lang="uk" sz="1700">
                  <a:solidFill>
                    <a:srgbClr val="566352"/>
                  </a:solidFill>
                  <a:latin typeface="Kalnia Medium"/>
                  <a:ea typeface="Kalnia Medium"/>
                  <a:cs typeface="Kalnia Medium"/>
                  <a:sym typeface="Kalnia Medium"/>
                </a:rPr>
                <a:t>DIGITAL AND PHYSICAL RECORDS PRESERVATION</a:t>
              </a:r>
              <a:endParaRPr sz="1700">
                <a:solidFill>
                  <a:srgbClr val="566352"/>
                </a:solidFill>
                <a:latin typeface="Kalnia Medium"/>
                <a:ea typeface="Kalnia Medium"/>
                <a:cs typeface="Kalnia Medium"/>
                <a:sym typeface="Kalnia Medium"/>
              </a:endParaRPr>
            </a:p>
          </p:txBody>
        </p:sp>
        <p:sp>
          <p:nvSpPr>
            <p:cNvPr id="222" name="Google Shape;222;p17"/>
            <p:cNvSpPr txBox="1"/>
            <p:nvPr/>
          </p:nvSpPr>
          <p:spPr>
            <a:xfrm>
              <a:off x="531000" y="1251350"/>
              <a:ext cx="6498000" cy="38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2B6AC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Vital business records are secured via regular backups and external storage. Backups are audited monthly by the Information Security team.</a:t>
              </a:r>
              <a:endParaRPr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223" name="Google Shape;223;p17"/>
            <p:cNvSpPr/>
            <p:nvPr/>
          </p:nvSpPr>
          <p:spPr>
            <a:xfrm>
              <a:off x="531000" y="1905450"/>
              <a:ext cx="6498000" cy="1571400"/>
            </a:xfrm>
            <a:prstGeom prst="roundRect">
              <a:avLst>
                <a:gd fmla="val 6213" name="adj"/>
              </a:avLst>
            </a:prstGeom>
            <a:noFill/>
            <a:ln cap="flat" cmpd="sng" w="9525">
              <a:solidFill>
                <a:srgbClr val="C3B6A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2B6AC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 </a:t>
              </a:r>
              <a:endParaRPr/>
            </a:p>
          </p:txBody>
        </p:sp>
      </p:grpSp>
      <p:grpSp>
        <p:nvGrpSpPr>
          <p:cNvPr id="224" name="Google Shape;224;p17"/>
          <p:cNvGrpSpPr/>
          <p:nvPr/>
        </p:nvGrpSpPr>
        <p:grpSpPr>
          <a:xfrm>
            <a:off x="531000" y="3861969"/>
            <a:ext cx="6498000" cy="2654825"/>
            <a:chOff x="531000" y="822025"/>
            <a:chExt cx="6498000" cy="2654825"/>
          </a:xfrm>
        </p:grpSpPr>
        <p:sp>
          <p:nvSpPr>
            <p:cNvPr id="225" name="Google Shape;225;p17"/>
            <p:cNvSpPr txBox="1"/>
            <p:nvPr/>
          </p:nvSpPr>
          <p:spPr>
            <a:xfrm>
              <a:off x="531000" y="822025"/>
              <a:ext cx="64980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566352"/>
                  </a:solidFill>
                  <a:latin typeface="Kalnia Medium"/>
                  <a:ea typeface="Kalnia Medium"/>
                  <a:cs typeface="Kalnia Medium"/>
                  <a:sym typeface="Kalnia Medium"/>
                </a:rPr>
                <a:t>7</a:t>
              </a:r>
              <a:r>
                <a:rPr lang="uk" sz="1700">
                  <a:solidFill>
                    <a:srgbClr val="566352"/>
                  </a:solidFill>
                  <a:latin typeface="Kalnia Medium"/>
                  <a:ea typeface="Kalnia Medium"/>
                  <a:cs typeface="Kalnia Medium"/>
                  <a:sym typeface="Kalnia Medium"/>
                </a:rPr>
                <a:t>. </a:t>
              </a:r>
              <a:r>
                <a:rPr lang="uk" sz="1700">
                  <a:solidFill>
                    <a:srgbClr val="566352"/>
                  </a:solidFill>
                  <a:latin typeface="Kalnia Medium"/>
                  <a:ea typeface="Kalnia Medium"/>
                  <a:cs typeface="Kalnia Medium"/>
                  <a:sym typeface="Kalnia Medium"/>
                </a:rPr>
                <a:t>SYSTEM RESTORATION STRATEGY</a:t>
              </a:r>
              <a:endParaRPr sz="1700">
                <a:solidFill>
                  <a:srgbClr val="566352"/>
                </a:solidFill>
                <a:latin typeface="Kalnia Medium"/>
                <a:ea typeface="Kalnia Medium"/>
                <a:cs typeface="Kalnia Medium"/>
                <a:sym typeface="Kalnia Medium"/>
              </a:endParaRPr>
            </a:p>
          </p:txBody>
        </p:sp>
        <p:sp>
          <p:nvSpPr>
            <p:cNvPr id="226" name="Google Shape;226;p17"/>
            <p:cNvSpPr txBox="1"/>
            <p:nvPr/>
          </p:nvSpPr>
          <p:spPr>
            <a:xfrm>
              <a:off x="531000" y="1251350"/>
              <a:ext cx="6498000" cy="38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C2B6AC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The IT department will restore services following a prioritized sequence, beginning with communications and essential databases.</a:t>
              </a:r>
              <a:endParaRPr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227" name="Google Shape;227;p17"/>
            <p:cNvSpPr/>
            <p:nvPr/>
          </p:nvSpPr>
          <p:spPr>
            <a:xfrm>
              <a:off x="531000" y="1905450"/>
              <a:ext cx="6498000" cy="1571400"/>
            </a:xfrm>
            <a:prstGeom prst="roundRect">
              <a:avLst>
                <a:gd fmla="val 6213" name="adj"/>
              </a:avLst>
            </a:prstGeom>
            <a:noFill/>
            <a:ln cap="flat" cmpd="sng" w="9525">
              <a:solidFill>
                <a:srgbClr val="C3B6A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28" name="Google Shape;228;p17"/>
          <p:cNvSpPr txBox="1"/>
          <p:nvPr/>
        </p:nvSpPr>
        <p:spPr>
          <a:xfrm>
            <a:off x="531000" y="6795346"/>
            <a:ext cx="6498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700">
                <a:solidFill>
                  <a:srgbClr val="566352"/>
                </a:solidFill>
                <a:latin typeface="Kalnia Medium"/>
                <a:ea typeface="Kalnia Medium"/>
                <a:cs typeface="Kalnia Medium"/>
                <a:sym typeface="Kalnia Medium"/>
              </a:rPr>
              <a:t>8</a:t>
            </a:r>
            <a:r>
              <a:rPr lang="uk" sz="1700">
                <a:solidFill>
                  <a:srgbClr val="566352"/>
                </a:solidFill>
                <a:latin typeface="Kalnia Medium"/>
                <a:ea typeface="Kalnia Medium"/>
                <a:cs typeface="Kalnia Medium"/>
                <a:sym typeface="Kalnia Medium"/>
              </a:rPr>
              <a:t>. </a:t>
            </a:r>
            <a:r>
              <a:rPr lang="uk" sz="1700">
                <a:solidFill>
                  <a:srgbClr val="566352"/>
                </a:solidFill>
                <a:latin typeface="Kalnia Medium"/>
                <a:ea typeface="Kalnia Medium"/>
                <a:cs typeface="Kalnia Medium"/>
                <a:sym typeface="Kalnia Medium"/>
              </a:rPr>
              <a:t>RECOVERY TEAMS</a:t>
            </a:r>
            <a:endParaRPr sz="1700">
              <a:solidFill>
                <a:srgbClr val="566352"/>
              </a:solidFill>
              <a:latin typeface="Kalnia Medium"/>
              <a:ea typeface="Kalnia Medium"/>
              <a:cs typeface="Kalnia Medium"/>
              <a:sym typeface="Kalnia Medium"/>
            </a:endParaRPr>
          </a:p>
        </p:txBody>
      </p:sp>
      <p:sp>
        <p:nvSpPr>
          <p:cNvPr id="229" name="Google Shape;229;p17"/>
          <p:cNvSpPr txBox="1"/>
          <p:nvPr/>
        </p:nvSpPr>
        <p:spPr>
          <a:xfrm>
            <a:off x="531000" y="7156509"/>
            <a:ext cx="37866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C2B6AC"/>
                </a:solidFill>
                <a:latin typeface="Rubik Medium"/>
                <a:ea typeface="Rubik Medium"/>
                <a:cs typeface="Rubik Medium"/>
                <a:sym typeface="Rubik Medium"/>
              </a:rPr>
              <a:t>A. Team Roles and Contacts:</a:t>
            </a:r>
            <a:endParaRPr sz="1100">
              <a:solidFill>
                <a:srgbClr val="C2B6AC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  <p:sp>
        <p:nvSpPr>
          <p:cNvPr id="230" name="Google Shape;230;p17"/>
          <p:cNvSpPr txBox="1"/>
          <p:nvPr/>
        </p:nvSpPr>
        <p:spPr>
          <a:xfrm>
            <a:off x="531000" y="8569484"/>
            <a:ext cx="37866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C2B6AC"/>
                </a:solidFill>
                <a:latin typeface="Rubik Medium"/>
                <a:ea typeface="Rubik Medium"/>
                <a:cs typeface="Rubik Medium"/>
                <a:sym typeface="Rubik Medium"/>
              </a:rPr>
              <a:t>B. Key Responsibilities:</a:t>
            </a:r>
            <a:endParaRPr sz="1100">
              <a:solidFill>
                <a:srgbClr val="C2B6AC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8"/>
          <p:cNvSpPr/>
          <p:nvPr/>
        </p:nvSpPr>
        <p:spPr>
          <a:xfrm>
            <a:off x="531000" y="931840"/>
            <a:ext cx="6498000" cy="949800"/>
          </a:xfrm>
          <a:prstGeom prst="roundRect">
            <a:avLst>
              <a:gd fmla="val 6213" name="adj"/>
            </a:avLst>
          </a:prstGeom>
          <a:noFill/>
          <a:ln cap="flat" cmpd="sng" w="9525">
            <a:solidFill>
              <a:srgbClr val="C3B6A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162000" spcFirstLastPara="1" rIns="91425" wrap="square" tIns="54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Emergency Comms Unit, Personnel Coordination Unit, Tech Recovery Unit ,Field Operations Unit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</p:txBody>
      </p:sp>
      <p:sp>
        <p:nvSpPr>
          <p:cNvPr id="236" name="Google Shape;236;p18"/>
          <p:cNvSpPr/>
          <p:nvPr/>
        </p:nvSpPr>
        <p:spPr>
          <a:xfrm flipH="1" rot="10800000">
            <a:off x="0" y="-12"/>
            <a:ext cx="7560000" cy="425700"/>
          </a:xfrm>
          <a:prstGeom prst="round1Rect">
            <a:avLst>
              <a:gd fmla="val 50000" name="adj"/>
            </a:avLst>
          </a:prstGeom>
          <a:solidFill>
            <a:srgbClr val="5663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37" name="Google Shape;237;p18"/>
          <p:cNvGrpSpPr/>
          <p:nvPr/>
        </p:nvGrpSpPr>
        <p:grpSpPr>
          <a:xfrm>
            <a:off x="0" y="10271200"/>
            <a:ext cx="7560000" cy="427675"/>
            <a:chOff x="0" y="10271200"/>
            <a:chExt cx="7560000" cy="427675"/>
          </a:xfrm>
        </p:grpSpPr>
        <p:sp>
          <p:nvSpPr>
            <p:cNvPr id="238" name="Google Shape;238;p18"/>
            <p:cNvSpPr/>
            <p:nvPr/>
          </p:nvSpPr>
          <p:spPr>
            <a:xfrm flipH="1">
              <a:off x="0" y="10273175"/>
              <a:ext cx="7560000" cy="425700"/>
            </a:xfrm>
            <a:prstGeom prst="round1Rect">
              <a:avLst>
                <a:gd fmla="val 50000" name="adj"/>
              </a:avLst>
            </a:prstGeom>
            <a:solidFill>
              <a:srgbClr val="C3B6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18"/>
            <p:cNvSpPr txBox="1"/>
            <p:nvPr/>
          </p:nvSpPr>
          <p:spPr>
            <a:xfrm>
              <a:off x="6844950" y="10271200"/>
              <a:ext cx="316500" cy="42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6</a:t>
              </a:r>
              <a:endParaRPr b="1" sz="11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240" name="Google Shape;240;p18"/>
          <p:cNvSpPr txBox="1"/>
          <p:nvPr/>
        </p:nvSpPr>
        <p:spPr>
          <a:xfrm>
            <a:off x="531000" y="2279371"/>
            <a:ext cx="6498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700">
                <a:solidFill>
                  <a:srgbClr val="566352"/>
                </a:solidFill>
                <a:latin typeface="Kalnia Medium"/>
                <a:ea typeface="Kalnia Medium"/>
                <a:cs typeface="Kalnia Medium"/>
                <a:sym typeface="Kalnia Medium"/>
              </a:rPr>
              <a:t>9. RECOVERY PROCEDURES</a:t>
            </a:r>
            <a:endParaRPr sz="1700">
              <a:solidFill>
                <a:srgbClr val="566352"/>
              </a:solidFill>
              <a:latin typeface="Kalnia Medium"/>
              <a:ea typeface="Kalnia Medium"/>
              <a:cs typeface="Kalnia Medium"/>
              <a:sym typeface="Kalnia Medium"/>
            </a:endParaRPr>
          </a:p>
        </p:txBody>
      </p:sp>
      <p:sp>
        <p:nvSpPr>
          <p:cNvPr id="241" name="Google Shape;241;p18"/>
          <p:cNvSpPr txBox="1"/>
          <p:nvPr/>
        </p:nvSpPr>
        <p:spPr>
          <a:xfrm>
            <a:off x="531000" y="650758"/>
            <a:ext cx="37866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C2B6AC"/>
                </a:solidFill>
                <a:latin typeface="Rubik Medium"/>
                <a:ea typeface="Rubik Medium"/>
                <a:cs typeface="Rubik Medium"/>
                <a:sym typeface="Rubik Medium"/>
              </a:rPr>
              <a:t>C. Departmental Recovery Teams:</a:t>
            </a:r>
            <a:endParaRPr sz="1100">
              <a:solidFill>
                <a:srgbClr val="C2B6AC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  <p:sp>
        <p:nvSpPr>
          <p:cNvPr id="242" name="Google Shape;242;p18"/>
          <p:cNvSpPr txBox="1"/>
          <p:nvPr/>
        </p:nvSpPr>
        <p:spPr>
          <a:xfrm>
            <a:off x="531000" y="2777107"/>
            <a:ext cx="3786600" cy="23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59851" lvl="0" marL="360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1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Incident Reporting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159851" lvl="0" marL="360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1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Executive Notification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159851" lvl="0" marL="360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1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Initial Damage Evaluation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159851" lvl="0" marL="360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1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Emergency Declaration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159851" lvl="0" marL="360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1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Relocation Initiation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159851" lvl="0" marL="360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1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Interim Workflow Implementation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159851" lvl="0" marL="360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1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Communications Re-establishment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159851" lvl="0" marL="360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1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Backup Restoration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159851" lvl="0" marL="360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1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Alternate Site Launch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159851" lvl="0" marL="360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1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Workflow Supervision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159851" lvl="0" marL="360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1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Transition Management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159851" lvl="0" marL="360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1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Full Restoration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</p:txBody>
      </p:sp>
      <p:sp>
        <p:nvSpPr>
          <p:cNvPr id="243" name="Google Shape;243;p18"/>
          <p:cNvSpPr txBox="1"/>
          <p:nvPr/>
        </p:nvSpPr>
        <p:spPr>
          <a:xfrm>
            <a:off x="531000" y="5622564"/>
            <a:ext cx="6498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700">
                <a:solidFill>
                  <a:srgbClr val="566352"/>
                </a:solidFill>
                <a:latin typeface="Kalnia Medium"/>
                <a:ea typeface="Kalnia Medium"/>
                <a:cs typeface="Kalnia Medium"/>
                <a:sym typeface="Kalnia Medium"/>
              </a:rPr>
              <a:t>10. APPENDICES</a:t>
            </a:r>
            <a:endParaRPr sz="1700">
              <a:solidFill>
                <a:srgbClr val="566352"/>
              </a:solidFill>
              <a:latin typeface="Kalnia Medium"/>
              <a:ea typeface="Kalnia Medium"/>
              <a:cs typeface="Kalnia Medium"/>
              <a:sym typeface="Kalnia Medium"/>
            </a:endParaRPr>
          </a:p>
        </p:txBody>
      </p:sp>
      <p:sp>
        <p:nvSpPr>
          <p:cNvPr id="244" name="Google Shape;244;p18"/>
          <p:cNvSpPr txBox="1"/>
          <p:nvPr/>
        </p:nvSpPr>
        <p:spPr>
          <a:xfrm>
            <a:off x="531000" y="6120300"/>
            <a:ext cx="37866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3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Employee Contact List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3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Recovery Priorities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3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Alternate Site Resources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3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Emergency Operations Center (eoc) Locations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3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Vital Records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3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Vendor Lists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3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IT System Reports and Resources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3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Alternate Site Transportation Information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3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Impact and Risk Assessments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3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Business Impact Analysis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3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Recovery Task Lists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B6AC"/>
              </a:buClr>
              <a:buSzPts val="1300"/>
              <a:buFont typeface="Rubik Light"/>
              <a:buAutoNum type="arabicPeriod"/>
            </a:pPr>
            <a:r>
              <a:rPr lang="uk" sz="1100">
                <a:solidFill>
                  <a:srgbClr val="C2B6AC"/>
                </a:solidFill>
                <a:latin typeface="Rubik Light"/>
                <a:ea typeface="Rubik Light"/>
                <a:cs typeface="Rubik Light"/>
                <a:sym typeface="Rubik Light"/>
              </a:rPr>
              <a:t>Office Recovery Plan</a:t>
            </a:r>
            <a:endParaRPr sz="1100">
              <a:solidFill>
                <a:srgbClr val="C2B6AC"/>
              </a:solidFill>
              <a:latin typeface="Rubik Light"/>
              <a:ea typeface="Rubik Light"/>
              <a:cs typeface="Rubik Light"/>
              <a:sym typeface="Rubik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