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 Medium"/>
      <p:regular r:id="rId7"/>
      <p:bold r:id="rId8"/>
      <p:italic r:id="rId9"/>
      <p:boldItalic r:id="rId10"/>
    </p:embeddedFont>
    <p:embeddedFont>
      <p:font typeface="Playfair Display"/>
      <p:regular r:id="rId11"/>
      <p:bold r:id="rId12"/>
      <p:italic r:id="rId13"/>
      <p:boldItalic r:id="rId14"/>
    </p:embeddedFont>
    <p:embeddedFont>
      <p:font typeface="Comforta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pos="1757">
          <p15:clr>
            <a:srgbClr val="747775"/>
          </p15:clr>
        </p15:guide>
        <p15:guide id="4" pos="19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1757"/>
        <p:guide pos="19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regular.fntdata"/><Relationship Id="rId10" Type="http://schemas.openxmlformats.org/officeDocument/2006/relationships/font" Target="fonts/PlayfairDisplayMedium-boldItalic.fntdata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Medium-italic.fntdata"/><Relationship Id="rId15" Type="http://schemas.openxmlformats.org/officeDocument/2006/relationships/font" Target="fonts/Comfortaa-regular.fntdata"/><Relationship Id="rId14" Type="http://schemas.openxmlformats.org/officeDocument/2006/relationships/font" Target="fonts/PlayfairDisplay-boldItalic.fntdata"/><Relationship Id="rId16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Medium-regular.fntdata"/><Relationship Id="rId8" Type="http://schemas.openxmlformats.org/officeDocument/2006/relationships/font" Target="fonts/PlayfairDisplay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75"/>
            <a:ext cx="7568126" cy="10692350"/>
            <a:chOff x="0" y="-175"/>
            <a:chExt cx="7568126" cy="1069235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39313" t="49647"/>
            <a:stretch/>
          </p:blipFill>
          <p:spPr>
            <a:xfrm>
              <a:off x="4953025" y="-175"/>
              <a:ext cx="2615101" cy="2175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42667" l="36354" r="0" t="0"/>
            <a:stretch/>
          </p:blipFill>
          <p:spPr>
            <a:xfrm>
              <a:off x="0" y="8215050"/>
              <a:ext cx="2742600" cy="24771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3066897" y="2688805"/>
            <a:ext cx="4043192" cy="555281"/>
            <a:chOff x="450950" y="2688778"/>
            <a:chExt cx="2346600" cy="555281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450950" y="2688778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450950" y="296641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50950" y="324405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445890" y="9267392"/>
            <a:ext cx="6664200" cy="592107"/>
            <a:chOff x="445890" y="9267392"/>
            <a:chExt cx="6664200" cy="592107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445890" y="9267392"/>
              <a:ext cx="66642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45890" y="9563446"/>
              <a:ext cx="66642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45890" y="9859499"/>
              <a:ext cx="66642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5" name="Google Shape;65;p13"/>
          <p:cNvCxnSpPr/>
          <p:nvPr/>
        </p:nvCxnSpPr>
        <p:spPr>
          <a:xfrm>
            <a:off x="452100" y="8971339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6" name="Google Shape;66;p13"/>
          <p:cNvGrpSpPr/>
          <p:nvPr/>
        </p:nvGrpSpPr>
        <p:grpSpPr>
          <a:xfrm>
            <a:off x="445890" y="7284364"/>
            <a:ext cx="6664109" cy="555281"/>
            <a:chOff x="450950" y="2688778"/>
            <a:chExt cx="2346600" cy="555281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450950" y="2688778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450950" y="296641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450950" y="324405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445890" y="4968055"/>
            <a:ext cx="6664109" cy="555281"/>
            <a:chOff x="450950" y="2688778"/>
            <a:chExt cx="2346600" cy="555281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450950" y="2688778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450950" y="296641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450950" y="324405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450950" y="2688778"/>
            <a:ext cx="2346600" cy="555281"/>
            <a:chOff x="450950" y="2688778"/>
            <a:chExt cx="2346600" cy="555281"/>
          </a:xfrm>
        </p:grpSpPr>
        <p:cxnSp>
          <p:nvCxnSpPr>
            <p:cNvPr id="75" name="Google Shape;75;p13"/>
            <p:cNvCxnSpPr/>
            <p:nvPr/>
          </p:nvCxnSpPr>
          <p:spPr>
            <a:xfrm>
              <a:off x="450950" y="2688778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50950" y="296641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50950" y="3244059"/>
              <a:ext cx="2346600" cy="0"/>
            </a:xfrm>
            <a:prstGeom prst="straightConnector1">
              <a:avLst/>
            </a:prstGeom>
            <a:noFill/>
            <a:ln cap="flat" cmpd="sng" w="19050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78" name="Google Shape;78;p13"/>
          <p:cNvCxnSpPr/>
          <p:nvPr/>
        </p:nvCxnSpPr>
        <p:spPr>
          <a:xfrm>
            <a:off x="452100" y="1176825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452100" y="1563352"/>
            <a:ext cx="66642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426475" y="395750"/>
            <a:ext cx="4149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37190C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rPr>
              <a:t>Monthly Budget</a:t>
            </a:r>
            <a:endParaRPr sz="4100">
              <a:solidFill>
                <a:srgbClr val="37190C"/>
              </a:solidFill>
              <a:latin typeface="Playfair Display Medium"/>
              <a:ea typeface="Playfair Display Medium"/>
              <a:cs typeface="Playfair Display Medium"/>
              <a:sym typeface="Playfair Display Medium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4672760" y="752185"/>
            <a:ext cx="2443715" cy="184800"/>
            <a:chOff x="4672760" y="752185"/>
            <a:chExt cx="2443715" cy="184800"/>
          </a:xfrm>
        </p:grpSpPr>
        <p:cxnSp>
          <p:nvCxnSpPr>
            <p:cNvPr id="82" name="Google Shape;82;p13"/>
            <p:cNvCxnSpPr/>
            <p:nvPr/>
          </p:nvCxnSpPr>
          <p:spPr>
            <a:xfrm>
              <a:off x="5773675" y="890375"/>
              <a:ext cx="1342800" cy="0"/>
            </a:xfrm>
            <a:prstGeom prst="straightConnector1">
              <a:avLst/>
            </a:prstGeom>
            <a:noFill/>
            <a:ln cap="flat" cmpd="sng" w="19050">
              <a:solidFill>
                <a:srgbClr val="37190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4672760" y="752185"/>
              <a:ext cx="1294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rPr>
                <a:t>Budget Goal:</a:t>
              </a:r>
              <a:endParaRPr b="1" sz="12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600603" y="1232872"/>
            <a:ext cx="6358794" cy="253500"/>
            <a:chOff x="425426" y="1227251"/>
            <a:chExt cx="6358794" cy="253500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425426" y="1268385"/>
              <a:ext cx="6358794" cy="184800"/>
              <a:chOff x="425426" y="1268385"/>
              <a:chExt cx="6358794" cy="1848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425426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Jan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968998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Feb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512571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Mar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2056143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Apr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2599715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May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3143287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Jun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3686859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Jul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4230432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Aug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4774004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Sep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5317576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Oct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861148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Nov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6404721" y="1268385"/>
                <a:ext cx="379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37190C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Dec</a:t>
                </a:r>
                <a:endParaRPr b="1" sz="1200">
                  <a:solidFill>
                    <a:srgbClr val="37190C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pic>
          <p:nvPicPr>
            <p:cNvPr id="98" name="Google Shape;9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38024" y="1227251"/>
              <a:ext cx="527450" cy="25350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99" name="Google Shape;99;p13"/>
          <p:cNvCxnSpPr/>
          <p:nvPr/>
        </p:nvCxnSpPr>
        <p:spPr>
          <a:xfrm>
            <a:off x="452100" y="2092450"/>
            <a:ext cx="23379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452100" y="2411375"/>
            <a:ext cx="2337900" cy="0"/>
          </a:xfrm>
          <a:prstGeom prst="straightConnector1">
            <a:avLst/>
          </a:prstGeom>
          <a:noFill/>
          <a:ln cap="flat" cmpd="sng" w="28575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057657" y="2092450"/>
            <a:ext cx="40557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3057657" y="2411375"/>
            <a:ext cx="4055700" cy="0"/>
          </a:xfrm>
          <a:prstGeom prst="straightConnector1">
            <a:avLst/>
          </a:prstGeom>
          <a:noFill/>
          <a:ln cap="flat" cmpd="sng" w="28575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2070930" y="2095500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452100" y="3521675"/>
            <a:ext cx="23379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452100" y="3840600"/>
            <a:ext cx="23379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3057650" y="3521675"/>
            <a:ext cx="40557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3057650" y="3840600"/>
            <a:ext cx="40557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4928430" y="2095500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5628980" y="2095500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6409405" y="2095500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3"/>
          <p:cNvSpPr txBox="1"/>
          <p:nvPr/>
        </p:nvSpPr>
        <p:spPr>
          <a:xfrm>
            <a:off x="444910" y="1840760"/>
            <a:ext cx="1466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7190C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INCOME</a:t>
            </a:r>
            <a:endParaRPr b="1">
              <a:solidFill>
                <a:srgbClr val="37190C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44901" y="2199525"/>
            <a:ext cx="81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Source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2070925" y="2199525"/>
            <a:ext cx="719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Amount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44901" y="3619638"/>
            <a:ext cx="81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Total: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3051160" y="1840760"/>
            <a:ext cx="1466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7190C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SAVING</a:t>
            </a:r>
            <a:endParaRPr b="1">
              <a:solidFill>
                <a:srgbClr val="37190C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051151" y="2199525"/>
            <a:ext cx="81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Saving For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051151" y="3619638"/>
            <a:ext cx="81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Total: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5032875" y="2129475"/>
            <a:ext cx="596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Starting 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Balance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5727300" y="2129475"/>
            <a:ext cx="681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Amount 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Added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6507525" y="2129475"/>
            <a:ext cx="609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Ending 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Balance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21" name="Google Shape;121;p13"/>
          <p:cNvCxnSpPr/>
          <p:nvPr/>
        </p:nvCxnSpPr>
        <p:spPr>
          <a:xfrm>
            <a:off x="452100" y="4371575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452100" y="4690500"/>
            <a:ext cx="6664200" cy="0"/>
          </a:xfrm>
          <a:prstGeom prst="straightConnector1">
            <a:avLst/>
          </a:prstGeom>
          <a:noFill/>
          <a:ln cap="flat" cmpd="sng" w="28575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5628980" y="4374614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452100" y="5800800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452100" y="6119725"/>
            <a:ext cx="66642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13"/>
          <p:cNvSpPr txBox="1"/>
          <p:nvPr/>
        </p:nvSpPr>
        <p:spPr>
          <a:xfrm>
            <a:off x="444894" y="4119875"/>
            <a:ext cx="2337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7190C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FIXED EXPENSES</a:t>
            </a:r>
            <a:endParaRPr b="1">
              <a:solidFill>
                <a:srgbClr val="37190C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444900" y="4478650"/>
            <a:ext cx="1131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Description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5738020" y="4478639"/>
            <a:ext cx="719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Amount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444899" y="5898750"/>
            <a:ext cx="2297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Total Fixed Expenses: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0" name="Google Shape;130;p13"/>
          <p:cNvCxnSpPr/>
          <p:nvPr/>
        </p:nvCxnSpPr>
        <p:spPr>
          <a:xfrm>
            <a:off x="452100" y="6687884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452100" y="7006809"/>
            <a:ext cx="6664200" cy="0"/>
          </a:xfrm>
          <a:prstGeom prst="straightConnector1">
            <a:avLst/>
          </a:prstGeom>
          <a:noFill/>
          <a:ln cap="flat" cmpd="sng" w="28575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452100" y="8117109"/>
            <a:ext cx="6664200" cy="0"/>
          </a:xfrm>
          <a:prstGeom prst="straightConnector1">
            <a:avLst/>
          </a:prstGeom>
          <a:noFill/>
          <a:ln cap="flat" cmpd="sng" w="19050">
            <a:solidFill>
              <a:srgbClr val="EFEDE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452100" y="8436034"/>
            <a:ext cx="66642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4" name="Google Shape;134;p13"/>
          <p:cNvSpPr txBox="1"/>
          <p:nvPr/>
        </p:nvSpPr>
        <p:spPr>
          <a:xfrm>
            <a:off x="444894" y="6436184"/>
            <a:ext cx="2337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7190C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VARIABLE EXPENSES</a:t>
            </a:r>
            <a:endParaRPr b="1">
              <a:solidFill>
                <a:srgbClr val="37190C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444900" y="6794959"/>
            <a:ext cx="1131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Description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6" name="Google Shape;136;p13"/>
          <p:cNvCxnSpPr/>
          <p:nvPr/>
        </p:nvCxnSpPr>
        <p:spPr>
          <a:xfrm>
            <a:off x="3865955" y="6687864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7" name="Google Shape;137;p13"/>
          <p:cNvSpPr txBox="1"/>
          <p:nvPr/>
        </p:nvSpPr>
        <p:spPr>
          <a:xfrm>
            <a:off x="3978371" y="6794959"/>
            <a:ext cx="1131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Amount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8" name="Google Shape;138;p13"/>
          <p:cNvCxnSpPr/>
          <p:nvPr/>
        </p:nvCxnSpPr>
        <p:spPr>
          <a:xfrm>
            <a:off x="5213105" y="6687864"/>
            <a:ext cx="0" cy="1745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3"/>
          <p:cNvSpPr txBox="1"/>
          <p:nvPr/>
        </p:nvSpPr>
        <p:spPr>
          <a:xfrm>
            <a:off x="5325527" y="6794950"/>
            <a:ext cx="162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Remaining Amount Available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40" name="Google Shape;140;p13"/>
          <p:cNvGrpSpPr/>
          <p:nvPr/>
        </p:nvGrpSpPr>
        <p:grpSpPr>
          <a:xfrm>
            <a:off x="450950" y="9567656"/>
            <a:ext cx="2346600" cy="555281"/>
            <a:chOff x="450950" y="2688778"/>
            <a:chExt cx="2346600" cy="555281"/>
          </a:xfrm>
        </p:grpSpPr>
        <p:cxnSp>
          <p:nvCxnSpPr>
            <p:cNvPr id="141" name="Google Shape;141;p13"/>
            <p:cNvCxnSpPr/>
            <p:nvPr/>
          </p:nvCxnSpPr>
          <p:spPr>
            <a:xfrm>
              <a:off x="450950" y="2688778"/>
              <a:ext cx="2346600" cy="0"/>
            </a:xfrm>
            <a:prstGeom prst="straightConnector1">
              <a:avLst/>
            </a:prstGeom>
            <a:noFill/>
            <a:ln cap="flat" cmpd="sng" w="9525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450950" y="2966419"/>
              <a:ext cx="2346600" cy="0"/>
            </a:xfrm>
            <a:prstGeom prst="straightConnector1">
              <a:avLst/>
            </a:prstGeom>
            <a:noFill/>
            <a:ln cap="flat" cmpd="sng" w="9525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450950" y="3244059"/>
              <a:ext cx="2346600" cy="0"/>
            </a:xfrm>
            <a:prstGeom prst="straightConnector1">
              <a:avLst/>
            </a:prstGeom>
            <a:noFill/>
            <a:ln cap="flat" cmpd="sng" w="9525">
              <a:solidFill>
                <a:srgbClr val="EFED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44" name="Google Shape;144;p13"/>
          <p:cNvCxnSpPr/>
          <p:nvPr/>
        </p:nvCxnSpPr>
        <p:spPr>
          <a:xfrm>
            <a:off x="452100" y="10155541"/>
            <a:ext cx="6664200" cy="0"/>
          </a:xfrm>
          <a:prstGeom prst="straightConnector1">
            <a:avLst/>
          </a:prstGeom>
          <a:noFill/>
          <a:ln cap="flat" cmpd="sng" w="3810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5" name="Google Shape;145;p13"/>
          <p:cNvSpPr txBox="1"/>
          <p:nvPr/>
        </p:nvSpPr>
        <p:spPr>
          <a:xfrm>
            <a:off x="444894" y="8719639"/>
            <a:ext cx="2337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37190C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SUMMARY</a:t>
            </a:r>
            <a:endParaRPr b="1">
              <a:solidFill>
                <a:srgbClr val="37190C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444900" y="9078425"/>
            <a:ext cx="2615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Total income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47" name="Google Shape;147;p13"/>
          <p:cNvCxnSpPr/>
          <p:nvPr/>
        </p:nvCxnSpPr>
        <p:spPr>
          <a:xfrm>
            <a:off x="5582600" y="8971323"/>
            <a:ext cx="0" cy="1184100"/>
          </a:xfrm>
          <a:prstGeom prst="straightConnector1">
            <a:avLst/>
          </a:prstGeom>
          <a:noFill/>
          <a:ln cap="flat" cmpd="sng" w="19050">
            <a:solidFill>
              <a:srgbClr val="3719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8" name="Google Shape;148;p13"/>
          <p:cNvSpPr txBox="1"/>
          <p:nvPr/>
        </p:nvSpPr>
        <p:spPr>
          <a:xfrm>
            <a:off x="444900" y="9369425"/>
            <a:ext cx="2606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( Less Total Fixed Expenses )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444900" y="9660425"/>
            <a:ext cx="2606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( Less Total Amount Added to Savings )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444900" y="9936813"/>
            <a:ext cx="2606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37190C"/>
                </a:solidFill>
                <a:latin typeface="Comfortaa"/>
                <a:ea typeface="Comfortaa"/>
                <a:cs typeface="Comfortaa"/>
                <a:sym typeface="Comfortaa"/>
              </a:rPr>
              <a:t>Amount Available for Variable Expenses</a:t>
            </a:r>
            <a:endParaRPr b="1" sz="800">
              <a:solidFill>
                <a:srgbClr val="37190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