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10692000" cx="7560000"/>
  <p:notesSz cx="6858000" cy="9144000"/>
  <p:embeddedFontLst>
    <p:embeddedFont>
      <p:font typeface="Ubuntu"/>
      <p:regular r:id="rId9"/>
      <p:bold r:id="rId10"/>
      <p:italic r:id="rId11"/>
      <p:boldItalic r:id="rId12"/>
    </p:embeddedFont>
    <p:embeddedFont>
      <p:font typeface="Montserrat SemiBold"/>
      <p:regular r:id="rId13"/>
      <p:bold r:id="rId14"/>
      <p:italic r:id="rId15"/>
      <p:boldItalic r:id="rId16"/>
    </p:embeddedFont>
    <p:embeddedFont>
      <p:font typeface="Antic Didone"/>
      <p:regular r:id="rId17"/>
    </p:embeddedFont>
    <p:embeddedFont>
      <p:font typeface="EB Garamond Medium"/>
      <p:regular r:id="rId18"/>
      <p:bold r:id="rId19"/>
      <p:italic r:id="rId20"/>
      <p:boldItalic r:id="rId21"/>
    </p:embeddedFont>
    <p:embeddedFont>
      <p:font typeface="Montserrat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BGaramondMedium-italic.fntdata"/><Relationship Id="rId22" Type="http://schemas.openxmlformats.org/officeDocument/2006/relationships/font" Target="fonts/Montserrat-regular.fntdata"/><Relationship Id="rId21" Type="http://schemas.openxmlformats.org/officeDocument/2006/relationships/font" Target="fonts/EBGaramondMedium-boldItalic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Ubuntu-regular.fntdata"/><Relationship Id="rId25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Ubuntu-italic.fntdata"/><Relationship Id="rId10" Type="http://schemas.openxmlformats.org/officeDocument/2006/relationships/font" Target="fonts/Ubuntu-bold.fntdata"/><Relationship Id="rId13" Type="http://schemas.openxmlformats.org/officeDocument/2006/relationships/font" Target="fonts/MontserratSemiBold-regular.fntdata"/><Relationship Id="rId12" Type="http://schemas.openxmlformats.org/officeDocument/2006/relationships/font" Target="fonts/Ubuntu-boldItalic.fntdata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AnticDidone-regular.fntdata"/><Relationship Id="rId16" Type="http://schemas.openxmlformats.org/officeDocument/2006/relationships/font" Target="fonts/MontserratSemiBold-boldItalic.fntdata"/><Relationship Id="rId19" Type="http://schemas.openxmlformats.org/officeDocument/2006/relationships/font" Target="fonts/EBGaramondMedium-bold.fntdata"/><Relationship Id="rId18" Type="http://schemas.openxmlformats.org/officeDocument/2006/relationships/font" Target="fonts/EBGaramondMediu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e48e308921_0_8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e48e308921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48e308921_0_141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e48e308921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e48e308921_0_207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e48e308921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3060000" y="300"/>
            <a:ext cx="4500000" cy="10692000"/>
          </a:xfrm>
          <a:prstGeom prst="rect">
            <a:avLst/>
          </a:prstGeom>
          <a:solidFill>
            <a:srgbClr val="F9F8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" name="Google Shape;55;p13"/>
          <p:cNvGrpSpPr/>
          <p:nvPr/>
        </p:nvGrpSpPr>
        <p:grpSpPr>
          <a:xfrm>
            <a:off x="4519219" y="360000"/>
            <a:ext cx="2340000" cy="2340000"/>
            <a:chOff x="4519219" y="636225"/>
            <a:chExt cx="2340000" cy="2340000"/>
          </a:xfrm>
        </p:grpSpPr>
        <p:pic>
          <p:nvPicPr>
            <p:cNvPr id="56" name="Google Shape;56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564281" y="681276"/>
              <a:ext cx="2249875" cy="22498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" name="Google Shape;57;p13"/>
            <p:cNvSpPr/>
            <p:nvPr/>
          </p:nvSpPr>
          <p:spPr>
            <a:xfrm>
              <a:off x="4519219" y="636225"/>
              <a:ext cx="2340000" cy="2340000"/>
            </a:xfrm>
            <a:prstGeom prst="ellipse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" name="Google Shape;58;p13"/>
          <p:cNvGrpSpPr/>
          <p:nvPr/>
        </p:nvGrpSpPr>
        <p:grpSpPr>
          <a:xfrm>
            <a:off x="522776" y="778800"/>
            <a:ext cx="3772200" cy="3313150"/>
            <a:chOff x="522776" y="778800"/>
            <a:chExt cx="3772200" cy="3313150"/>
          </a:xfrm>
        </p:grpSpPr>
        <p:grpSp>
          <p:nvGrpSpPr>
            <p:cNvPr id="59" name="Google Shape;59;p13"/>
            <p:cNvGrpSpPr/>
            <p:nvPr/>
          </p:nvGrpSpPr>
          <p:grpSpPr>
            <a:xfrm>
              <a:off x="522776" y="778800"/>
              <a:ext cx="3772200" cy="1762025"/>
              <a:chOff x="522776" y="778800"/>
              <a:chExt cx="3772200" cy="1762025"/>
            </a:xfrm>
          </p:grpSpPr>
          <p:sp>
            <p:nvSpPr>
              <p:cNvPr id="60" name="Google Shape;60;p13"/>
              <p:cNvSpPr txBox="1"/>
              <p:nvPr/>
            </p:nvSpPr>
            <p:spPr>
              <a:xfrm>
                <a:off x="522776" y="778800"/>
                <a:ext cx="3772200" cy="150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uk" sz="6100">
                    <a:solidFill>
                      <a:srgbClr val="212222"/>
                    </a:solidFill>
                    <a:latin typeface="Antic Didone"/>
                    <a:ea typeface="Antic Didone"/>
                    <a:cs typeface="Antic Didone"/>
                    <a:sym typeface="Antic Didone"/>
                  </a:rPr>
                  <a:t>Alexandra</a:t>
                </a:r>
                <a:endParaRPr sz="6100">
                  <a:solidFill>
                    <a:srgbClr val="212222"/>
                  </a:solidFill>
                  <a:latin typeface="Antic Didone"/>
                  <a:ea typeface="Antic Didone"/>
                  <a:cs typeface="Antic Didone"/>
                  <a:sym typeface="Antic Didone"/>
                </a:endParaRPr>
              </a:p>
              <a:p>
                <a:pPr indent="0" lvl="0" marL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6100">
                    <a:solidFill>
                      <a:srgbClr val="212222"/>
                    </a:solidFill>
                    <a:latin typeface="Antic Didone"/>
                    <a:ea typeface="Antic Didone"/>
                    <a:cs typeface="Antic Didone"/>
                    <a:sym typeface="Antic Didone"/>
                  </a:rPr>
                  <a:t>Ramirez</a:t>
                </a:r>
                <a:endParaRPr sz="6100">
                  <a:solidFill>
                    <a:srgbClr val="212222"/>
                  </a:solidFill>
                  <a:latin typeface="Antic Didone"/>
                  <a:ea typeface="Antic Didone"/>
                  <a:cs typeface="Antic Didone"/>
                  <a:sym typeface="Antic Didone"/>
                </a:endParaRPr>
              </a:p>
            </p:txBody>
          </p:sp>
          <p:sp>
            <p:nvSpPr>
              <p:cNvPr id="61" name="Google Shape;61;p13"/>
              <p:cNvSpPr txBox="1"/>
              <p:nvPr/>
            </p:nvSpPr>
            <p:spPr>
              <a:xfrm>
                <a:off x="539298" y="2331425"/>
                <a:ext cx="2731800" cy="20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700">
                    <a:solidFill>
                      <a:srgbClr val="7DC6E5"/>
                    </a:solidFill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Lead Graphic Designer</a:t>
                </a:r>
                <a:endParaRPr sz="1700">
                  <a:solidFill>
                    <a:srgbClr val="7DC6E5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</p:grpSp>
        <p:grpSp>
          <p:nvGrpSpPr>
            <p:cNvPr id="62" name="Google Shape;62;p13"/>
            <p:cNvGrpSpPr/>
            <p:nvPr/>
          </p:nvGrpSpPr>
          <p:grpSpPr>
            <a:xfrm>
              <a:off x="528276" y="3019650"/>
              <a:ext cx="2458200" cy="1072300"/>
              <a:chOff x="528276" y="3019650"/>
              <a:chExt cx="2458200" cy="1072300"/>
            </a:xfrm>
          </p:grpSpPr>
          <p:sp>
            <p:nvSpPr>
              <p:cNvPr id="63" name="Google Shape;63;p13"/>
              <p:cNvSpPr txBox="1"/>
              <p:nvPr/>
            </p:nvSpPr>
            <p:spPr>
              <a:xfrm>
                <a:off x="528276" y="3019650"/>
                <a:ext cx="2458200" cy="14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P:</a:t>
                </a: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 (555) 123-4567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4" name="Google Shape;64;p13"/>
              <p:cNvSpPr txBox="1"/>
              <p:nvPr/>
            </p:nvSpPr>
            <p:spPr>
              <a:xfrm>
                <a:off x="528276" y="3481850"/>
                <a:ext cx="2458200" cy="14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E:</a:t>
                </a:r>
                <a:r>
                  <a:rPr lang="uk" sz="1200">
                    <a:solidFill>
                      <a:srgbClr val="212222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 </a:t>
                </a: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alex.ramirez@example.com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5" name="Google Shape;65;p13"/>
              <p:cNvSpPr txBox="1"/>
              <p:nvPr/>
            </p:nvSpPr>
            <p:spPr>
              <a:xfrm>
                <a:off x="528276" y="3944050"/>
                <a:ext cx="2458200" cy="14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L:</a:t>
                </a:r>
                <a:r>
                  <a:rPr lang="uk" sz="1200">
                    <a:solidFill>
                      <a:srgbClr val="212222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 </a:t>
                </a: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linkedin.com/in/alexandra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grpSp>
        <p:nvGrpSpPr>
          <p:cNvPr id="66" name="Google Shape;66;p13"/>
          <p:cNvGrpSpPr/>
          <p:nvPr/>
        </p:nvGrpSpPr>
        <p:grpSpPr>
          <a:xfrm>
            <a:off x="3509999" y="3455362"/>
            <a:ext cx="3772200" cy="1566650"/>
            <a:chOff x="3509999" y="3455362"/>
            <a:chExt cx="3772200" cy="1566650"/>
          </a:xfrm>
        </p:grpSpPr>
        <p:sp>
          <p:nvSpPr>
            <p:cNvPr id="67" name="Google Shape;67;p13"/>
            <p:cNvSpPr txBox="1"/>
            <p:nvPr/>
          </p:nvSpPr>
          <p:spPr>
            <a:xfrm>
              <a:off x="3510001" y="3455362"/>
              <a:ext cx="2458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500">
                  <a:solidFill>
                    <a:srgbClr val="212222"/>
                  </a:solidFill>
                  <a:latin typeface="Ubuntu"/>
                  <a:ea typeface="Ubuntu"/>
                  <a:cs typeface="Ubuntu"/>
                  <a:sym typeface="Ubuntu"/>
                </a:rPr>
                <a:t>S</a:t>
              </a:r>
              <a:r>
                <a:rPr b="1" lang="uk" sz="1500">
                  <a:solidFill>
                    <a:srgbClr val="212222"/>
                  </a:solidFill>
                  <a:latin typeface="Ubuntu"/>
                  <a:ea typeface="Ubuntu"/>
                  <a:cs typeface="Ubuntu"/>
                  <a:sym typeface="Ubuntu"/>
                </a:rPr>
                <a:t>ummary:</a:t>
              </a:r>
              <a:endParaRPr b="1" sz="1500">
                <a:solidFill>
                  <a:srgbClr val="212222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68" name="Google Shape;68;p13"/>
            <p:cNvSpPr txBox="1"/>
            <p:nvPr/>
          </p:nvSpPr>
          <p:spPr>
            <a:xfrm>
              <a:off x="3509999" y="3913812"/>
              <a:ext cx="3772200" cy="11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Innovative and detail-oriented Graphic Designer with 6+ years of experience in crafting visually compelling designs for diverse industries. Expert in visual strategy, branding, and digital design with a proven track record of delivering. </a:t>
              </a:r>
              <a:endParaRPr sz="1200">
                <a:solidFill>
                  <a:srgbClr val="21222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69" name="Google Shape;69;p13"/>
          <p:cNvGrpSpPr/>
          <p:nvPr/>
        </p:nvGrpSpPr>
        <p:grpSpPr>
          <a:xfrm>
            <a:off x="3510000" y="5510625"/>
            <a:ext cx="3772500" cy="4548265"/>
            <a:chOff x="3510000" y="5510625"/>
            <a:chExt cx="3772500" cy="4548265"/>
          </a:xfrm>
        </p:grpSpPr>
        <p:sp>
          <p:nvSpPr>
            <p:cNvPr id="70" name="Google Shape;70;p13"/>
            <p:cNvSpPr txBox="1"/>
            <p:nvPr/>
          </p:nvSpPr>
          <p:spPr>
            <a:xfrm>
              <a:off x="3510000" y="5510625"/>
              <a:ext cx="28224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500">
                  <a:solidFill>
                    <a:srgbClr val="212222"/>
                  </a:solidFill>
                  <a:latin typeface="Ubuntu"/>
                  <a:ea typeface="Ubuntu"/>
                  <a:cs typeface="Ubuntu"/>
                  <a:sym typeface="Ubuntu"/>
                </a:rPr>
                <a:t>Professional Experience:</a:t>
              </a:r>
              <a:endParaRPr b="1" sz="1500">
                <a:solidFill>
                  <a:srgbClr val="212222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grpSp>
          <p:nvGrpSpPr>
            <p:cNvPr id="71" name="Google Shape;71;p13"/>
            <p:cNvGrpSpPr/>
            <p:nvPr/>
          </p:nvGrpSpPr>
          <p:grpSpPr>
            <a:xfrm>
              <a:off x="3510026" y="5968000"/>
              <a:ext cx="3772474" cy="2030450"/>
              <a:chOff x="3510026" y="5968000"/>
              <a:chExt cx="3772474" cy="2030450"/>
            </a:xfrm>
          </p:grpSpPr>
          <p:grpSp>
            <p:nvGrpSpPr>
              <p:cNvPr id="72" name="Google Shape;72;p13"/>
              <p:cNvGrpSpPr/>
              <p:nvPr/>
            </p:nvGrpSpPr>
            <p:grpSpPr>
              <a:xfrm>
                <a:off x="3510026" y="5968000"/>
                <a:ext cx="3772314" cy="645925"/>
                <a:chOff x="540000" y="5967988"/>
                <a:chExt cx="2340000" cy="645925"/>
              </a:xfrm>
            </p:grpSpPr>
            <p:sp>
              <p:nvSpPr>
                <p:cNvPr id="73" name="Google Shape;73;p13"/>
                <p:cNvSpPr txBox="1"/>
                <p:nvPr/>
              </p:nvSpPr>
              <p:spPr>
                <a:xfrm>
                  <a:off x="540000" y="5967988"/>
                  <a:ext cx="23400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rgbClr val="212222"/>
                      </a:solidFill>
                      <a:latin typeface="Montserrat SemiBold"/>
                      <a:ea typeface="Montserrat SemiBold"/>
                      <a:cs typeface="Montserrat SemiBold"/>
                      <a:sym typeface="Montserrat SemiBold"/>
                    </a:rPr>
                    <a:t>Lead Graphic Designer</a:t>
                  </a:r>
                  <a:endParaRPr sz="1200">
                    <a:solidFill>
                      <a:srgbClr val="212222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endParaRPr>
                </a:p>
              </p:txBody>
            </p:sp>
            <p:sp>
              <p:nvSpPr>
                <p:cNvPr id="74" name="Google Shape;74;p13"/>
                <p:cNvSpPr txBox="1"/>
                <p:nvPr/>
              </p:nvSpPr>
              <p:spPr>
                <a:xfrm>
                  <a:off x="540000" y="6198550"/>
                  <a:ext cx="23400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rgbClr val="212222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PixelWave Creative Studio – Chicago, IL</a:t>
                  </a:r>
                  <a:endParaRPr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75" name="Google Shape;75;p13"/>
                <p:cNvSpPr txBox="1"/>
                <p:nvPr/>
              </p:nvSpPr>
              <p:spPr>
                <a:xfrm>
                  <a:off x="540000" y="6429113"/>
                  <a:ext cx="23400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rgbClr val="212222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March 2020 – Present</a:t>
                  </a:r>
                  <a:endParaRPr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  <p:sp>
            <p:nvSpPr>
              <p:cNvPr id="76" name="Google Shape;76;p13"/>
              <p:cNvSpPr txBox="1"/>
              <p:nvPr/>
            </p:nvSpPr>
            <p:spPr>
              <a:xfrm>
                <a:off x="3780000" y="6890250"/>
                <a:ext cx="3502500" cy="110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Lead a team of designers to produce visual  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content for marketing campaigns.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Provide mentorship and training to junior    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designers, fostering a collaborative and   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growth-oriented work environment.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77" name="Google Shape;77;p13"/>
            <p:cNvGrpSpPr/>
            <p:nvPr/>
          </p:nvGrpSpPr>
          <p:grpSpPr>
            <a:xfrm>
              <a:off x="3510026" y="8259140"/>
              <a:ext cx="3772474" cy="1799750"/>
              <a:chOff x="3510026" y="5968000"/>
              <a:chExt cx="3772474" cy="1799750"/>
            </a:xfrm>
          </p:grpSpPr>
          <p:grpSp>
            <p:nvGrpSpPr>
              <p:cNvPr id="78" name="Google Shape;78;p13"/>
              <p:cNvGrpSpPr/>
              <p:nvPr/>
            </p:nvGrpSpPr>
            <p:grpSpPr>
              <a:xfrm>
                <a:off x="3510026" y="5968000"/>
                <a:ext cx="3772314" cy="645925"/>
                <a:chOff x="540000" y="5967988"/>
                <a:chExt cx="2340000" cy="645925"/>
              </a:xfrm>
            </p:grpSpPr>
            <p:sp>
              <p:nvSpPr>
                <p:cNvPr id="79" name="Google Shape;79;p13"/>
                <p:cNvSpPr txBox="1"/>
                <p:nvPr/>
              </p:nvSpPr>
              <p:spPr>
                <a:xfrm>
                  <a:off x="540000" y="5967988"/>
                  <a:ext cx="23400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rgbClr val="212222"/>
                      </a:solidFill>
                      <a:latin typeface="Montserrat SemiBold"/>
                      <a:ea typeface="Montserrat SemiBold"/>
                      <a:cs typeface="Montserrat SemiBold"/>
                      <a:sym typeface="Montserrat SemiBold"/>
                    </a:rPr>
                    <a:t>Graphic Designer</a:t>
                  </a:r>
                  <a:endParaRPr sz="1200">
                    <a:solidFill>
                      <a:srgbClr val="212222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endParaRPr>
                </a:p>
              </p:txBody>
            </p:sp>
            <p:sp>
              <p:nvSpPr>
                <p:cNvPr id="80" name="Google Shape;80;p13"/>
                <p:cNvSpPr txBox="1"/>
                <p:nvPr/>
              </p:nvSpPr>
              <p:spPr>
                <a:xfrm>
                  <a:off x="540000" y="6198550"/>
                  <a:ext cx="23400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rgbClr val="212222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BlueSky Marketing – Austin, TX</a:t>
                  </a:r>
                  <a:endParaRPr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81" name="Google Shape;81;p13"/>
                <p:cNvSpPr txBox="1"/>
                <p:nvPr/>
              </p:nvSpPr>
              <p:spPr>
                <a:xfrm>
                  <a:off x="540000" y="6429113"/>
                  <a:ext cx="23400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rgbClr val="212222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August 2016 – February 2020</a:t>
                  </a:r>
                  <a:endParaRPr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  <p:sp>
            <p:nvSpPr>
              <p:cNvPr id="82" name="Google Shape;82;p13"/>
              <p:cNvSpPr txBox="1"/>
              <p:nvPr/>
            </p:nvSpPr>
            <p:spPr>
              <a:xfrm>
                <a:off x="3780000" y="6890250"/>
                <a:ext cx="3502500" cy="87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Designed a variety of marketing materials, 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including brochures, posters, and digital.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Conducted client consultations to gather   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feedback and refine concepts.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grpSp>
        <p:nvGrpSpPr>
          <p:cNvPr id="83" name="Google Shape;83;p13"/>
          <p:cNvGrpSpPr/>
          <p:nvPr/>
        </p:nvGrpSpPr>
        <p:grpSpPr>
          <a:xfrm>
            <a:off x="0" y="4770000"/>
            <a:ext cx="3060000" cy="5922000"/>
            <a:chOff x="0" y="4770000"/>
            <a:chExt cx="3060000" cy="5922000"/>
          </a:xfrm>
        </p:grpSpPr>
        <p:sp>
          <p:nvSpPr>
            <p:cNvPr id="84" name="Google Shape;84;p13"/>
            <p:cNvSpPr/>
            <p:nvPr/>
          </p:nvSpPr>
          <p:spPr>
            <a:xfrm>
              <a:off x="0" y="4770000"/>
              <a:ext cx="3060000" cy="5922000"/>
            </a:xfrm>
            <a:prstGeom prst="rect">
              <a:avLst/>
            </a:prstGeom>
            <a:solidFill>
              <a:srgbClr val="ACE0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5" name="Google Shape;85;p13"/>
            <p:cNvGrpSpPr/>
            <p:nvPr/>
          </p:nvGrpSpPr>
          <p:grpSpPr>
            <a:xfrm>
              <a:off x="540000" y="5283850"/>
              <a:ext cx="2340000" cy="2021750"/>
              <a:chOff x="540000" y="5283850"/>
              <a:chExt cx="2340000" cy="2021750"/>
            </a:xfrm>
          </p:grpSpPr>
          <p:sp>
            <p:nvSpPr>
              <p:cNvPr id="86" name="Google Shape;86;p13"/>
              <p:cNvSpPr txBox="1"/>
              <p:nvPr/>
            </p:nvSpPr>
            <p:spPr>
              <a:xfrm>
                <a:off x="540000" y="5283850"/>
                <a:ext cx="2340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500">
                    <a:solidFill>
                      <a:srgbClr val="212222"/>
                    </a:solidFill>
                    <a:latin typeface="Ubuntu"/>
                    <a:ea typeface="Ubuntu"/>
                    <a:cs typeface="Ubuntu"/>
                    <a:sym typeface="Ubuntu"/>
                  </a:rPr>
                  <a:t>Skills:</a:t>
                </a:r>
                <a:endParaRPr b="1" sz="1500">
                  <a:solidFill>
                    <a:srgbClr val="212222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  <p:sp>
            <p:nvSpPr>
              <p:cNvPr id="87" name="Google Shape;87;p13"/>
              <p:cNvSpPr txBox="1"/>
              <p:nvPr/>
            </p:nvSpPr>
            <p:spPr>
              <a:xfrm>
                <a:off x="540000" y="5737425"/>
                <a:ext cx="2340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Adobe Photoshop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8" name="Google Shape;88;p13"/>
              <p:cNvSpPr txBox="1"/>
              <p:nvPr/>
            </p:nvSpPr>
            <p:spPr>
              <a:xfrm>
                <a:off x="540000" y="5967988"/>
                <a:ext cx="2340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Adobe Illustrator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9" name="Google Shape;89;p13"/>
              <p:cNvSpPr txBox="1"/>
              <p:nvPr/>
            </p:nvSpPr>
            <p:spPr>
              <a:xfrm>
                <a:off x="540000" y="6198550"/>
                <a:ext cx="2340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Typography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90" name="Google Shape;90;p13"/>
              <p:cNvSpPr txBox="1"/>
              <p:nvPr/>
            </p:nvSpPr>
            <p:spPr>
              <a:xfrm>
                <a:off x="540000" y="6429113"/>
                <a:ext cx="2340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Branding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91" name="Google Shape;91;p13"/>
              <p:cNvSpPr txBox="1"/>
              <p:nvPr/>
            </p:nvSpPr>
            <p:spPr>
              <a:xfrm>
                <a:off x="540000" y="6659675"/>
                <a:ext cx="2340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Digital Design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92" name="Google Shape;92;p13"/>
              <p:cNvSpPr txBox="1"/>
              <p:nvPr/>
            </p:nvSpPr>
            <p:spPr>
              <a:xfrm>
                <a:off x="540000" y="7120800"/>
                <a:ext cx="2340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HTML/CSS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93" name="Google Shape;93;p13"/>
              <p:cNvSpPr txBox="1"/>
              <p:nvPr/>
            </p:nvSpPr>
            <p:spPr>
              <a:xfrm>
                <a:off x="540000" y="6890238"/>
                <a:ext cx="2340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UX/UI Design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94" name="Google Shape;94;p13"/>
            <p:cNvGrpSpPr/>
            <p:nvPr/>
          </p:nvGrpSpPr>
          <p:grpSpPr>
            <a:xfrm>
              <a:off x="540000" y="8036248"/>
              <a:ext cx="2340000" cy="1791188"/>
              <a:chOff x="540000" y="5283850"/>
              <a:chExt cx="2340000" cy="1791188"/>
            </a:xfrm>
          </p:grpSpPr>
          <p:sp>
            <p:nvSpPr>
              <p:cNvPr id="95" name="Google Shape;95;p13"/>
              <p:cNvSpPr txBox="1"/>
              <p:nvPr/>
            </p:nvSpPr>
            <p:spPr>
              <a:xfrm>
                <a:off x="540000" y="5283850"/>
                <a:ext cx="2340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500">
                    <a:solidFill>
                      <a:srgbClr val="212222"/>
                    </a:solidFill>
                    <a:latin typeface="Ubuntu"/>
                    <a:ea typeface="Ubuntu"/>
                    <a:cs typeface="Ubuntu"/>
                    <a:sym typeface="Ubuntu"/>
                  </a:rPr>
                  <a:t>Education:</a:t>
                </a:r>
                <a:endParaRPr b="1" sz="1500">
                  <a:solidFill>
                    <a:srgbClr val="212222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  <p:sp>
            <p:nvSpPr>
              <p:cNvPr id="96" name="Google Shape;96;p13"/>
              <p:cNvSpPr txBox="1"/>
              <p:nvPr/>
            </p:nvSpPr>
            <p:spPr>
              <a:xfrm>
                <a:off x="540000" y="5737425"/>
                <a:ext cx="2340000" cy="41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Bachelor of Arts in </a:t>
                </a:r>
                <a:endParaRPr sz="1200">
                  <a:solidFill>
                    <a:srgbClr val="212222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endParaRPr>
              </a:p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Graphic Design</a:t>
                </a:r>
                <a:endParaRPr sz="1200">
                  <a:solidFill>
                    <a:srgbClr val="212222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endParaRPr>
              </a:p>
            </p:txBody>
          </p:sp>
          <p:sp>
            <p:nvSpPr>
              <p:cNvPr id="97" name="Google Shape;97;p13"/>
              <p:cNvSpPr txBox="1"/>
              <p:nvPr/>
            </p:nvSpPr>
            <p:spPr>
              <a:xfrm>
                <a:off x="540000" y="6198550"/>
                <a:ext cx="2340000" cy="64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Savannah College of 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Art and Design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(SCAD) – Savannah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98" name="Google Shape;98;p13"/>
              <p:cNvSpPr txBox="1"/>
              <p:nvPr/>
            </p:nvSpPr>
            <p:spPr>
              <a:xfrm>
                <a:off x="540000" y="6890238"/>
                <a:ext cx="2340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Graduated: May 2014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/>
          <p:nvPr/>
        </p:nvSpPr>
        <p:spPr>
          <a:xfrm>
            <a:off x="3060000" y="300"/>
            <a:ext cx="4500000" cy="10692000"/>
          </a:xfrm>
          <a:prstGeom prst="rect">
            <a:avLst/>
          </a:prstGeom>
          <a:solidFill>
            <a:srgbClr val="F9F8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4" name="Google Shape;104;p14"/>
          <p:cNvGrpSpPr/>
          <p:nvPr/>
        </p:nvGrpSpPr>
        <p:grpSpPr>
          <a:xfrm>
            <a:off x="4519219" y="360000"/>
            <a:ext cx="2340000" cy="2340000"/>
            <a:chOff x="4519219" y="636225"/>
            <a:chExt cx="2340000" cy="2340000"/>
          </a:xfrm>
        </p:grpSpPr>
        <p:pic>
          <p:nvPicPr>
            <p:cNvPr id="105" name="Google Shape;105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564281" y="681276"/>
              <a:ext cx="2249875" cy="22498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" name="Google Shape;106;p14"/>
            <p:cNvSpPr/>
            <p:nvPr/>
          </p:nvSpPr>
          <p:spPr>
            <a:xfrm>
              <a:off x="4519219" y="636225"/>
              <a:ext cx="2340000" cy="2340000"/>
            </a:xfrm>
            <a:prstGeom prst="ellipse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522776" y="778800"/>
            <a:ext cx="3772200" cy="3313150"/>
            <a:chOff x="522776" y="778800"/>
            <a:chExt cx="3772200" cy="3313150"/>
          </a:xfrm>
        </p:grpSpPr>
        <p:grpSp>
          <p:nvGrpSpPr>
            <p:cNvPr id="108" name="Google Shape;108;p14"/>
            <p:cNvGrpSpPr/>
            <p:nvPr/>
          </p:nvGrpSpPr>
          <p:grpSpPr>
            <a:xfrm>
              <a:off x="522776" y="778800"/>
              <a:ext cx="3772200" cy="1762025"/>
              <a:chOff x="522776" y="778800"/>
              <a:chExt cx="3772200" cy="1762025"/>
            </a:xfrm>
          </p:grpSpPr>
          <p:sp>
            <p:nvSpPr>
              <p:cNvPr id="109" name="Google Shape;109;p14"/>
              <p:cNvSpPr txBox="1"/>
              <p:nvPr/>
            </p:nvSpPr>
            <p:spPr>
              <a:xfrm>
                <a:off x="522776" y="778800"/>
                <a:ext cx="3772200" cy="150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6100">
                    <a:solidFill>
                      <a:srgbClr val="212222"/>
                    </a:solidFill>
                    <a:latin typeface="Antic Didone"/>
                    <a:ea typeface="Antic Didone"/>
                    <a:cs typeface="Antic Didone"/>
                    <a:sym typeface="Antic Didone"/>
                  </a:rPr>
                  <a:t>Alexandra</a:t>
                </a:r>
                <a:endParaRPr sz="6100">
                  <a:solidFill>
                    <a:srgbClr val="212222"/>
                  </a:solidFill>
                  <a:latin typeface="Antic Didone"/>
                  <a:ea typeface="Antic Didone"/>
                  <a:cs typeface="Antic Didone"/>
                  <a:sym typeface="Antic Didone"/>
                </a:endParaRPr>
              </a:p>
              <a:p>
                <a:pPr indent="0" lvl="0" marL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6100">
                    <a:solidFill>
                      <a:srgbClr val="212222"/>
                    </a:solidFill>
                    <a:latin typeface="Antic Didone"/>
                    <a:ea typeface="Antic Didone"/>
                    <a:cs typeface="Antic Didone"/>
                    <a:sym typeface="Antic Didone"/>
                  </a:rPr>
                  <a:t>Ramirez</a:t>
                </a:r>
                <a:endParaRPr sz="6100">
                  <a:solidFill>
                    <a:srgbClr val="212222"/>
                  </a:solidFill>
                  <a:latin typeface="Antic Didone"/>
                  <a:ea typeface="Antic Didone"/>
                  <a:cs typeface="Antic Didone"/>
                  <a:sym typeface="Antic Didone"/>
                </a:endParaRPr>
              </a:p>
            </p:txBody>
          </p:sp>
          <p:sp>
            <p:nvSpPr>
              <p:cNvPr id="110" name="Google Shape;110;p14"/>
              <p:cNvSpPr txBox="1"/>
              <p:nvPr/>
            </p:nvSpPr>
            <p:spPr>
              <a:xfrm>
                <a:off x="539298" y="2331425"/>
                <a:ext cx="2731800" cy="20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700">
                    <a:solidFill>
                      <a:srgbClr val="7DC6E5"/>
                    </a:solidFill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Lead Graphic Designer</a:t>
                </a:r>
                <a:endParaRPr sz="1700">
                  <a:solidFill>
                    <a:srgbClr val="7DC6E5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</p:grpSp>
        <p:grpSp>
          <p:nvGrpSpPr>
            <p:cNvPr id="111" name="Google Shape;111;p14"/>
            <p:cNvGrpSpPr/>
            <p:nvPr/>
          </p:nvGrpSpPr>
          <p:grpSpPr>
            <a:xfrm>
              <a:off x="528276" y="3019650"/>
              <a:ext cx="2458200" cy="1072300"/>
              <a:chOff x="528276" y="3019650"/>
              <a:chExt cx="2458200" cy="1072300"/>
            </a:xfrm>
          </p:grpSpPr>
          <p:sp>
            <p:nvSpPr>
              <p:cNvPr id="112" name="Google Shape;112;p14"/>
              <p:cNvSpPr txBox="1"/>
              <p:nvPr/>
            </p:nvSpPr>
            <p:spPr>
              <a:xfrm>
                <a:off x="528276" y="3019650"/>
                <a:ext cx="2458200" cy="14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P:</a:t>
                </a: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 (555) 123-4567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3" name="Google Shape;113;p14"/>
              <p:cNvSpPr txBox="1"/>
              <p:nvPr/>
            </p:nvSpPr>
            <p:spPr>
              <a:xfrm>
                <a:off x="528276" y="3481850"/>
                <a:ext cx="2458200" cy="14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E:</a:t>
                </a:r>
                <a:r>
                  <a:rPr lang="uk" sz="1200">
                    <a:solidFill>
                      <a:srgbClr val="212222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 </a:t>
                </a: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alex.ramirez@example.com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4" name="Google Shape;114;p14"/>
              <p:cNvSpPr txBox="1"/>
              <p:nvPr/>
            </p:nvSpPr>
            <p:spPr>
              <a:xfrm>
                <a:off x="528276" y="3944050"/>
                <a:ext cx="2458200" cy="14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L:</a:t>
                </a:r>
                <a:r>
                  <a:rPr lang="uk" sz="1200">
                    <a:solidFill>
                      <a:srgbClr val="212222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 </a:t>
                </a: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linkedin.com/in/alexandra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sp>
        <p:nvSpPr>
          <p:cNvPr id="115" name="Google Shape;115;p14"/>
          <p:cNvSpPr txBox="1"/>
          <p:nvPr/>
        </p:nvSpPr>
        <p:spPr>
          <a:xfrm>
            <a:off x="3510000" y="3450743"/>
            <a:ext cx="2822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500">
                <a:solidFill>
                  <a:srgbClr val="212222"/>
                </a:solidFill>
                <a:latin typeface="Ubuntu"/>
                <a:ea typeface="Ubuntu"/>
                <a:cs typeface="Ubuntu"/>
                <a:sym typeface="Ubuntu"/>
              </a:rPr>
              <a:t>Professional Experience:</a:t>
            </a:r>
            <a:endParaRPr b="1" sz="1500">
              <a:solidFill>
                <a:srgbClr val="21222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116" name="Google Shape;116;p14"/>
          <p:cNvGrpSpPr/>
          <p:nvPr/>
        </p:nvGrpSpPr>
        <p:grpSpPr>
          <a:xfrm>
            <a:off x="3510026" y="3908118"/>
            <a:ext cx="3772474" cy="2030450"/>
            <a:chOff x="3510026" y="5968000"/>
            <a:chExt cx="3772474" cy="2030450"/>
          </a:xfrm>
        </p:grpSpPr>
        <p:grpSp>
          <p:nvGrpSpPr>
            <p:cNvPr id="117" name="Google Shape;117;p14"/>
            <p:cNvGrpSpPr/>
            <p:nvPr/>
          </p:nvGrpSpPr>
          <p:grpSpPr>
            <a:xfrm>
              <a:off x="3510026" y="5968000"/>
              <a:ext cx="3772314" cy="645925"/>
              <a:chOff x="540000" y="5967988"/>
              <a:chExt cx="2340000" cy="645925"/>
            </a:xfrm>
          </p:grpSpPr>
          <p:sp>
            <p:nvSpPr>
              <p:cNvPr id="118" name="Google Shape;118;p14"/>
              <p:cNvSpPr txBox="1"/>
              <p:nvPr/>
            </p:nvSpPr>
            <p:spPr>
              <a:xfrm>
                <a:off x="540000" y="5967988"/>
                <a:ext cx="2340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Lead Graphic Designer</a:t>
                </a:r>
                <a:endParaRPr sz="1200">
                  <a:solidFill>
                    <a:srgbClr val="212222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endParaRPr>
              </a:p>
            </p:txBody>
          </p:sp>
          <p:sp>
            <p:nvSpPr>
              <p:cNvPr id="119" name="Google Shape;119;p14"/>
              <p:cNvSpPr txBox="1"/>
              <p:nvPr/>
            </p:nvSpPr>
            <p:spPr>
              <a:xfrm>
                <a:off x="540000" y="6198550"/>
                <a:ext cx="2340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PixelWave Creative Studio – Chicago, IL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0" name="Google Shape;120;p14"/>
              <p:cNvSpPr txBox="1"/>
              <p:nvPr/>
            </p:nvSpPr>
            <p:spPr>
              <a:xfrm>
                <a:off x="540000" y="6429113"/>
                <a:ext cx="2340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March 2020 – Present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sp>
          <p:nvSpPr>
            <p:cNvPr id="121" name="Google Shape;121;p14"/>
            <p:cNvSpPr txBox="1"/>
            <p:nvPr/>
          </p:nvSpPr>
          <p:spPr>
            <a:xfrm>
              <a:off x="3780000" y="6890250"/>
              <a:ext cx="3502500" cy="11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Lead a team of designers to produce visual  </a:t>
              </a:r>
              <a:endParaRPr sz="1200">
                <a:solidFill>
                  <a:srgbClr val="21222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content for marketing campaigns.</a:t>
              </a:r>
              <a:endParaRPr sz="1200">
                <a:solidFill>
                  <a:srgbClr val="21222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Provide mentorship and training to junior    </a:t>
              </a:r>
              <a:endParaRPr sz="1200">
                <a:solidFill>
                  <a:srgbClr val="21222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designers, fostering a collaborative and   </a:t>
              </a:r>
              <a:endParaRPr sz="1200">
                <a:solidFill>
                  <a:srgbClr val="21222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growth-oriented work environment.</a:t>
              </a:r>
              <a:endParaRPr sz="1200">
                <a:solidFill>
                  <a:srgbClr val="21222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22" name="Google Shape;122;p14"/>
          <p:cNvGrpSpPr/>
          <p:nvPr/>
        </p:nvGrpSpPr>
        <p:grpSpPr>
          <a:xfrm>
            <a:off x="3510026" y="6199259"/>
            <a:ext cx="3772474" cy="1799750"/>
            <a:chOff x="3510026" y="5968000"/>
            <a:chExt cx="3772474" cy="1799750"/>
          </a:xfrm>
        </p:grpSpPr>
        <p:grpSp>
          <p:nvGrpSpPr>
            <p:cNvPr id="123" name="Google Shape;123;p14"/>
            <p:cNvGrpSpPr/>
            <p:nvPr/>
          </p:nvGrpSpPr>
          <p:grpSpPr>
            <a:xfrm>
              <a:off x="3510026" y="5968000"/>
              <a:ext cx="3772314" cy="645925"/>
              <a:chOff x="540000" y="5967988"/>
              <a:chExt cx="2340000" cy="645925"/>
            </a:xfrm>
          </p:grpSpPr>
          <p:sp>
            <p:nvSpPr>
              <p:cNvPr id="124" name="Google Shape;124;p14"/>
              <p:cNvSpPr txBox="1"/>
              <p:nvPr/>
            </p:nvSpPr>
            <p:spPr>
              <a:xfrm>
                <a:off x="540000" y="5967988"/>
                <a:ext cx="2340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Graphic Designer</a:t>
                </a:r>
                <a:endParaRPr sz="1200">
                  <a:solidFill>
                    <a:srgbClr val="212222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endParaRPr>
              </a:p>
            </p:txBody>
          </p:sp>
          <p:sp>
            <p:nvSpPr>
              <p:cNvPr id="125" name="Google Shape;125;p14"/>
              <p:cNvSpPr txBox="1"/>
              <p:nvPr/>
            </p:nvSpPr>
            <p:spPr>
              <a:xfrm>
                <a:off x="540000" y="6198550"/>
                <a:ext cx="2340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BlueSky Marketing – Austin, TX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6" name="Google Shape;126;p14"/>
              <p:cNvSpPr txBox="1"/>
              <p:nvPr/>
            </p:nvSpPr>
            <p:spPr>
              <a:xfrm>
                <a:off x="540000" y="6429113"/>
                <a:ext cx="2340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August 2016 – February 2020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sp>
          <p:nvSpPr>
            <p:cNvPr id="127" name="Google Shape;127;p14"/>
            <p:cNvSpPr txBox="1"/>
            <p:nvPr/>
          </p:nvSpPr>
          <p:spPr>
            <a:xfrm>
              <a:off x="3780000" y="6890250"/>
              <a:ext cx="3502500" cy="87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Designed a variety of marketing materials, </a:t>
              </a:r>
              <a:endParaRPr sz="1200">
                <a:solidFill>
                  <a:srgbClr val="21222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including brochures, posters, and digital.</a:t>
              </a:r>
              <a:endParaRPr sz="1200">
                <a:solidFill>
                  <a:srgbClr val="21222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Conducted client consultations to gather   </a:t>
              </a:r>
              <a:endParaRPr sz="1200">
                <a:solidFill>
                  <a:srgbClr val="21222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feedback and refine concepts.</a:t>
              </a:r>
              <a:endParaRPr sz="1200">
                <a:solidFill>
                  <a:srgbClr val="21222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28" name="Google Shape;128;p14"/>
          <p:cNvGrpSpPr/>
          <p:nvPr/>
        </p:nvGrpSpPr>
        <p:grpSpPr>
          <a:xfrm>
            <a:off x="0" y="4770000"/>
            <a:ext cx="3060000" cy="5922000"/>
            <a:chOff x="0" y="4770000"/>
            <a:chExt cx="3060000" cy="5922000"/>
          </a:xfrm>
        </p:grpSpPr>
        <p:sp>
          <p:nvSpPr>
            <p:cNvPr id="129" name="Google Shape;129;p14"/>
            <p:cNvSpPr/>
            <p:nvPr/>
          </p:nvSpPr>
          <p:spPr>
            <a:xfrm>
              <a:off x="0" y="4770000"/>
              <a:ext cx="3060000" cy="5922000"/>
            </a:xfrm>
            <a:prstGeom prst="rect">
              <a:avLst/>
            </a:prstGeom>
            <a:solidFill>
              <a:srgbClr val="ACE0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0" name="Google Shape;130;p14"/>
            <p:cNvGrpSpPr/>
            <p:nvPr/>
          </p:nvGrpSpPr>
          <p:grpSpPr>
            <a:xfrm>
              <a:off x="540000" y="5283850"/>
              <a:ext cx="2340000" cy="2021750"/>
              <a:chOff x="540000" y="5283850"/>
              <a:chExt cx="2340000" cy="2021750"/>
            </a:xfrm>
          </p:grpSpPr>
          <p:sp>
            <p:nvSpPr>
              <p:cNvPr id="131" name="Google Shape;131;p14"/>
              <p:cNvSpPr txBox="1"/>
              <p:nvPr/>
            </p:nvSpPr>
            <p:spPr>
              <a:xfrm>
                <a:off x="540000" y="5283850"/>
                <a:ext cx="2340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500">
                    <a:solidFill>
                      <a:srgbClr val="212222"/>
                    </a:solidFill>
                    <a:latin typeface="Ubuntu"/>
                    <a:ea typeface="Ubuntu"/>
                    <a:cs typeface="Ubuntu"/>
                    <a:sym typeface="Ubuntu"/>
                  </a:rPr>
                  <a:t>Skills:</a:t>
                </a:r>
                <a:endParaRPr b="1" sz="1500">
                  <a:solidFill>
                    <a:srgbClr val="212222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  <p:sp>
            <p:nvSpPr>
              <p:cNvPr id="132" name="Google Shape;132;p14"/>
              <p:cNvSpPr txBox="1"/>
              <p:nvPr/>
            </p:nvSpPr>
            <p:spPr>
              <a:xfrm>
                <a:off x="540000" y="5737425"/>
                <a:ext cx="2340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Adobe Photoshop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3" name="Google Shape;133;p14"/>
              <p:cNvSpPr txBox="1"/>
              <p:nvPr/>
            </p:nvSpPr>
            <p:spPr>
              <a:xfrm>
                <a:off x="540000" y="5967988"/>
                <a:ext cx="2340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Adobe Illustrator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4" name="Google Shape;134;p14"/>
              <p:cNvSpPr txBox="1"/>
              <p:nvPr/>
            </p:nvSpPr>
            <p:spPr>
              <a:xfrm>
                <a:off x="540000" y="6198550"/>
                <a:ext cx="2340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Typography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5" name="Google Shape;135;p14"/>
              <p:cNvSpPr txBox="1"/>
              <p:nvPr/>
            </p:nvSpPr>
            <p:spPr>
              <a:xfrm>
                <a:off x="540000" y="6429113"/>
                <a:ext cx="2340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Branding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6" name="Google Shape;136;p14"/>
              <p:cNvSpPr txBox="1"/>
              <p:nvPr/>
            </p:nvSpPr>
            <p:spPr>
              <a:xfrm>
                <a:off x="540000" y="6659675"/>
                <a:ext cx="2340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Digital Design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7" name="Google Shape;137;p14"/>
              <p:cNvSpPr txBox="1"/>
              <p:nvPr/>
            </p:nvSpPr>
            <p:spPr>
              <a:xfrm>
                <a:off x="540000" y="7120800"/>
                <a:ext cx="2340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HTML/CSS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8" name="Google Shape;138;p14"/>
              <p:cNvSpPr txBox="1"/>
              <p:nvPr/>
            </p:nvSpPr>
            <p:spPr>
              <a:xfrm>
                <a:off x="540000" y="6890238"/>
                <a:ext cx="2340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UX/UI Design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139" name="Google Shape;139;p14"/>
            <p:cNvGrpSpPr/>
            <p:nvPr/>
          </p:nvGrpSpPr>
          <p:grpSpPr>
            <a:xfrm>
              <a:off x="540000" y="8036248"/>
              <a:ext cx="2340000" cy="1791188"/>
              <a:chOff x="540000" y="5283850"/>
              <a:chExt cx="2340000" cy="1791188"/>
            </a:xfrm>
          </p:grpSpPr>
          <p:sp>
            <p:nvSpPr>
              <p:cNvPr id="140" name="Google Shape;140;p14"/>
              <p:cNvSpPr txBox="1"/>
              <p:nvPr/>
            </p:nvSpPr>
            <p:spPr>
              <a:xfrm>
                <a:off x="540000" y="5283850"/>
                <a:ext cx="2340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500">
                    <a:solidFill>
                      <a:srgbClr val="212222"/>
                    </a:solidFill>
                    <a:latin typeface="Ubuntu"/>
                    <a:ea typeface="Ubuntu"/>
                    <a:cs typeface="Ubuntu"/>
                    <a:sym typeface="Ubuntu"/>
                  </a:rPr>
                  <a:t>Education:</a:t>
                </a:r>
                <a:endParaRPr b="1" sz="1500">
                  <a:solidFill>
                    <a:srgbClr val="212222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  <p:sp>
            <p:nvSpPr>
              <p:cNvPr id="141" name="Google Shape;141;p14"/>
              <p:cNvSpPr txBox="1"/>
              <p:nvPr/>
            </p:nvSpPr>
            <p:spPr>
              <a:xfrm>
                <a:off x="540000" y="5737425"/>
                <a:ext cx="2340000" cy="41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Bachelor of Arts in </a:t>
                </a:r>
                <a:endParaRPr sz="1200">
                  <a:solidFill>
                    <a:srgbClr val="212222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endParaRPr>
              </a:p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Graphic Design</a:t>
                </a:r>
                <a:endParaRPr sz="1200">
                  <a:solidFill>
                    <a:srgbClr val="212222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endParaRPr>
              </a:p>
            </p:txBody>
          </p:sp>
          <p:sp>
            <p:nvSpPr>
              <p:cNvPr id="142" name="Google Shape;142;p14"/>
              <p:cNvSpPr txBox="1"/>
              <p:nvPr/>
            </p:nvSpPr>
            <p:spPr>
              <a:xfrm>
                <a:off x="540000" y="6198550"/>
                <a:ext cx="2340000" cy="64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Savannah College of 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Art and Design 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(SCAD) – Savannah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3" name="Google Shape;143;p14"/>
              <p:cNvSpPr txBox="1"/>
              <p:nvPr/>
            </p:nvSpPr>
            <p:spPr>
              <a:xfrm>
                <a:off x="540000" y="6890238"/>
                <a:ext cx="2340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Graduated: May 2014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grpSp>
        <p:nvGrpSpPr>
          <p:cNvPr id="144" name="Google Shape;144;p14"/>
          <p:cNvGrpSpPr/>
          <p:nvPr/>
        </p:nvGrpSpPr>
        <p:grpSpPr>
          <a:xfrm>
            <a:off x="3510026" y="8259684"/>
            <a:ext cx="3772474" cy="2030450"/>
            <a:chOff x="3510026" y="5968000"/>
            <a:chExt cx="3772474" cy="2030450"/>
          </a:xfrm>
        </p:grpSpPr>
        <p:grpSp>
          <p:nvGrpSpPr>
            <p:cNvPr id="145" name="Google Shape;145;p14"/>
            <p:cNvGrpSpPr/>
            <p:nvPr/>
          </p:nvGrpSpPr>
          <p:grpSpPr>
            <a:xfrm>
              <a:off x="3510026" y="5968000"/>
              <a:ext cx="3772314" cy="645925"/>
              <a:chOff x="540000" y="5967988"/>
              <a:chExt cx="2340000" cy="645925"/>
            </a:xfrm>
          </p:grpSpPr>
          <p:sp>
            <p:nvSpPr>
              <p:cNvPr id="146" name="Google Shape;146;p14"/>
              <p:cNvSpPr txBox="1"/>
              <p:nvPr/>
            </p:nvSpPr>
            <p:spPr>
              <a:xfrm>
                <a:off x="540000" y="5967988"/>
                <a:ext cx="2340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Junior Graphic Designer</a:t>
                </a:r>
                <a:endParaRPr sz="1200">
                  <a:solidFill>
                    <a:srgbClr val="212222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endParaRPr>
              </a:p>
            </p:txBody>
          </p:sp>
          <p:sp>
            <p:nvSpPr>
              <p:cNvPr id="147" name="Google Shape;147;p14"/>
              <p:cNvSpPr txBox="1"/>
              <p:nvPr/>
            </p:nvSpPr>
            <p:spPr>
              <a:xfrm>
                <a:off x="540000" y="6198550"/>
                <a:ext cx="2340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Creatix Design House – Denver, CO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8" name="Google Shape;148;p14"/>
              <p:cNvSpPr txBox="1"/>
              <p:nvPr/>
            </p:nvSpPr>
            <p:spPr>
              <a:xfrm>
                <a:off x="540000" y="6429113"/>
                <a:ext cx="2340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June 2014 – July 2016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sp>
          <p:nvSpPr>
            <p:cNvPr id="149" name="Google Shape;149;p14"/>
            <p:cNvSpPr txBox="1"/>
            <p:nvPr/>
          </p:nvSpPr>
          <p:spPr>
            <a:xfrm>
              <a:off x="3780000" y="6890250"/>
              <a:ext cx="3502500" cy="11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Assisted senior designers in developing </a:t>
              </a:r>
              <a:endParaRPr sz="1200">
                <a:solidFill>
                  <a:srgbClr val="21222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visual content for branding projects, advertisements. Performed image editing, retouching, and color correction to </a:t>
              </a:r>
              <a:endParaRPr sz="1200">
                <a:solidFill>
                  <a:srgbClr val="21222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enhance the quality.</a:t>
              </a:r>
              <a:endParaRPr sz="1200">
                <a:solidFill>
                  <a:srgbClr val="21222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5"/>
          <p:cNvSpPr/>
          <p:nvPr/>
        </p:nvSpPr>
        <p:spPr>
          <a:xfrm>
            <a:off x="3060000" y="300"/>
            <a:ext cx="4500000" cy="10692000"/>
          </a:xfrm>
          <a:prstGeom prst="rect">
            <a:avLst/>
          </a:prstGeom>
          <a:solidFill>
            <a:srgbClr val="F9F8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5" name="Google Shape;155;p15"/>
          <p:cNvGrpSpPr/>
          <p:nvPr/>
        </p:nvGrpSpPr>
        <p:grpSpPr>
          <a:xfrm>
            <a:off x="4519219" y="360000"/>
            <a:ext cx="2340000" cy="2340000"/>
            <a:chOff x="4519219" y="636225"/>
            <a:chExt cx="2340000" cy="2340000"/>
          </a:xfrm>
        </p:grpSpPr>
        <p:pic>
          <p:nvPicPr>
            <p:cNvPr id="156" name="Google Shape;156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564281" y="681276"/>
              <a:ext cx="2249875" cy="22498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7" name="Google Shape;157;p15"/>
            <p:cNvSpPr/>
            <p:nvPr/>
          </p:nvSpPr>
          <p:spPr>
            <a:xfrm>
              <a:off x="4519219" y="636225"/>
              <a:ext cx="2340000" cy="2340000"/>
            </a:xfrm>
            <a:prstGeom prst="ellipse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" name="Google Shape;158;p15"/>
          <p:cNvGrpSpPr/>
          <p:nvPr/>
        </p:nvGrpSpPr>
        <p:grpSpPr>
          <a:xfrm>
            <a:off x="522776" y="778800"/>
            <a:ext cx="3772200" cy="3313150"/>
            <a:chOff x="522776" y="778800"/>
            <a:chExt cx="3772200" cy="3313150"/>
          </a:xfrm>
        </p:grpSpPr>
        <p:grpSp>
          <p:nvGrpSpPr>
            <p:cNvPr id="159" name="Google Shape;159;p15"/>
            <p:cNvGrpSpPr/>
            <p:nvPr/>
          </p:nvGrpSpPr>
          <p:grpSpPr>
            <a:xfrm>
              <a:off x="522776" y="778800"/>
              <a:ext cx="3772200" cy="1762025"/>
              <a:chOff x="522776" y="778800"/>
              <a:chExt cx="3772200" cy="1762025"/>
            </a:xfrm>
          </p:grpSpPr>
          <p:sp>
            <p:nvSpPr>
              <p:cNvPr id="160" name="Google Shape;160;p15"/>
              <p:cNvSpPr txBox="1"/>
              <p:nvPr/>
            </p:nvSpPr>
            <p:spPr>
              <a:xfrm>
                <a:off x="522776" y="778800"/>
                <a:ext cx="3772200" cy="150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6100">
                    <a:solidFill>
                      <a:srgbClr val="212222"/>
                    </a:solidFill>
                    <a:latin typeface="Antic Didone"/>
                    <a:ea typeface="Antic Didone"/>
                    <a:cs typeface="Antic Didone"/>
                    <a:sym typeface="Antic Didone"/>
                  </a:rPr>
                  <a:t>Alexandra</a:t>
                </a:r>
                <a:endParaRPr sz="6100">
                  <a:solidFill>
                    <a:srgbClr val="212222"/>
                  </a:solidFill>
                  <a:latin typeface="Antic Didone"/>
                  <a:ea typeface="Antic Didone"/>
                  <a:cs typeface="Antic Didone"/>
                  <a:sym typeface="Antic Didone"/>
                </a:endParaRPr>
              </a:p>
              <a:p>
                <a:pPr indent="0" lvl="0" marL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6100">
                    <a:solidFill>
                      <a:srgbClr val="212222"/>
                    </a:solidFill>
                    <a:latin typeface="Antic Didone"/>
                    <a:ea typeface="Antic Didone"/>
                    <a:cs typeface="Antic Didone"/>
                    <a:sym typeface="Antic Didone"/>
                  </a:rPr>
                  <a:t>Ramirez</a:t>
                </a:r>
                <a:endParaRPr sz="6100">
                  <a:solidFill>
                    <a:srgbClr val="212222"/>
                  </a:solidFill>
                  <a:latin typeface="Antic Didone"/>
                  <a:ea typeface="Antic Didone"/>
                  <a:cs typeface="Antic Didone"/>
                  <a:sym typeface="Antic Didone"/>
                </a:endParaRPr>
              </a:p>
            </p:txBody>
          </p:sp>
          <p:sp>
            <p:nvSpPr>
              <p:cNvPr id="161" name="Google Shape;161;p15"/>
              <p:cNvSpPr txBox="1"/>
              <p:nvPr/>
            </p:nvSpPr>
            <p:spPr>
              <a:xfrm>
                <a:off x="539298" y="2331425"/>
                <a:ext cx="2731800" cy="20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700">
                    <a:solidFill>
                      <a:srgbClr val="7DC6E5"/>
                    </a:solidFill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Lead Graphic Designer</a:t>
                </a:r>
                <a:endParaRPr sz="1700">
                  <a:solidFill>
                    <a:srgbClr val="7DC6E5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</p:grpSp>
        <p:grpSp>
          <p:nvGrpSpPr>
            <p:cNvPr id="162" name="Google Shape;162;p15"/>
            <p:cNvGrpSpPr/>
            <p:nvPr/>
          </p:nvGrpSpPr>
          <p:grpSpPr>
            <a:xfrm>
              <a:off x="528276" y="3019650"/>
              <a:ext cx="2458200" cy="1072300"/>
              <a:chOff x="528276" y="3019650"/>
              <a:chExt cx="2458200" cy="1072300"/>
            </a:xfrm>
          </p:grpSpPr>
          <p:sp>
            <p:nvSpPr>
              <p:cNvPr id="163" name="Google Shape;163;p15"/>
              <p:cNvSpPr txBox="1"/>
              <p:nvPr/>
            </p:nvSpPr>
            <p:spPr>
              <a:xfrm>
                <a:off x="528276" y="3019650"/>
                <a:ext cx="2458200" cy="14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P:</a:t>
                </a: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 (555) 123-4567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4" name="Google Shape;164;p15"/>
              <p:cNvSpPr txBox="1"/>
              <p:nvPr/>
            </p:nvSpPr>
            <p:spPr>
              <a:xfrm>
                <a:off x="528276" y="3481850"/>
                <a:ext cx="2458200" cy="14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E:</a:t>
                </a:r>
                <a:r>
                  <a:rPr lang="uk" sz="1200">
                    <a:solidFill>
                      <a:srgbClr val="212222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 </a:t>
                </a: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alex.ramirez@example.com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5" name="Google Shape;165;p15"/>
              <p:cNvSpPr txBox="1"/>
              <p:nvPr/>
            </p:nvSpPr>
            <p:spPr>
              <a:xfrm>
                <a:off x="528276" y="3944050"/>
                <a:ext cx="2458200" cy="14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L:</a:t>
                </a:r>
                <a:r>
                  <a:rPr lang="uk" sz="1200">
                    <a:solidFill>
                      <a:srgbClr val="212222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 </a:t>
                </a: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linkedin.com/in/alexandra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grpSp>
        <p:nvGrpSpPr>
          <p:cNvPr id="166" name="Google Shape;166;p15"/>
          <p:cNvGrpSpPr/>
          <p:nvPr/>
        </p:nvGrpSpPr>
        <p:grpSpPr>
          <a:xfrm>
            <a:off x="0" y="4770000"/>
            <a:ext cx="3060000" cy="5922000"/>
            <a:chOff x="0" y="4770000"/>
            <a:chExt cx="3060000" cy="5922000"/>
          </a:xfrm>
        </p:grpSpPr>
        <p:sp>
          <p:nvSpPr>
            <p:cNvPr id="167" name="Google Shape;167;p15"/>
            <p:cNvSpPr/>
            <p:nvPr/>
          </p:nvSpPr>
          <p:spPr>
            <a:xfrm>
              <a:off x="0" y="4770000"/>
              <a:ext cx="3060000" cy="5922000"/>
            </a:xfrm>
            <a:prstGeom prst="rect">
              <a:avLst/>
            </a:prstGeom>
            <a:solidFill>
              <a:srgbClr val="ACE0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8" name="Google Shape;168;p15"/>
            <p:cNvGrpSpPr/>
            <p:nvPr/>
          </p:nvGrpSpPr>
          <p:grpSpPr>
            <a:xfrm>
              <a:off x="540000" y="5283850"/>
              <a:ext cx="2340000" cy="2021750"/>
              <a:chOff x="540000" y="5283850"/>
              <a:chExt cx="2340000" cy="2021750"/>
            </a:xfrm>
          </p:grpSpPr>
          <p:sp>
            <p:nvSpPr>
              <p:cNvPr id="169" name="Google Shape;169;p15"/>
              <p:cNvSpPr txBox="1"/>
              <p:nvPr/>
            </p:nvSpPr>
            <p:spPr>
              <a:xfrm>
                <a:off x="540000" y="5283850"/>
                <a:ext cx="2340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500">
                    <a:solidFill>
                      <a:srgbClr val="212222"/>
                    </a:solidFill>
                    <a:latin typeface="Ubuntu"/>
                    <a:ea typeface="Ubuntu"/>
                    <a:cs typeface="Ubuntu"/>
                    <a:sym typeface="Ubuntu"/>
                  </a:rPr>
                  <a:t>Skills:</a:t>
                </a:r>
                <a:endParaRPr b="1" sz="1500">
                  <a:solidFill>
                    <a:srgbClr val="212222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  <p:sp>
            <p:nvSpPr>
              <p:cNvPr id="170" name="Google Shape;170;p15"/>
              <p:cNvSpPr txBox="1"/>
              <p:nvPr/>
            </p:nvSpPr>
            <p:spPr>
              <a:xfrm>
                <a:off x="540000" y="5737425"/>
                <a:ext cx="2340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Adobe Photoshop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1" name="Google Shape;171;p15"/>
              <p:cNvSpPr txBox="1"/>
              <p:nvPr/>
            </p:nvSpPr>
            <p:spPr>
              <a:xfrm>
                <a:off x="540000" y="5967988"/>
                <a:ext cx="2340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Adobe Illustrator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2" name="Google Shape;172;p15"/>
              <p:cNvSpPr txBox="1"/>
              <p:nvPr/>
            </p:nvSpPr>
            <p:spPr>
              <a:xfrm>
                <a:off x="540000" y="6198550"/>
                <a:ext cx="2340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Typography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3" name="Google Shape;173;p15"/>
              <p:cNvSpPr txBox="1"/>
              <p:nvPr/>
            </p:nvSpPr>
            <p:spPr>
              <a:xfrm>
                <a:off x="540000" y="6429113"/>
                <a:ext cx="2340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Branding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4" name="Google Shape;174;p15"/>
              <p:cNvSpPr txBox="1"/>
              <p:nvPr/>
            </p:nvSpPr>
            <p:spPr>
              <a:xfrm>
                <a:off x="540000" y="6659675"/>
                <a:ext cx="2340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Digital Design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5" name="Google Shape;175;p15"/>
              <p:cNvSpPr txBox="1"/>
              <p:nvPr/>
            </p:nvSpPr>
            <p:spPr>
              <a:xfrm>
                <a:off x="540000" y="7120800"/>
                <a:ext cx="2340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HTML/CSS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6" name="Google Shape;176;p15"/>
              <p:cNvSpPr txBox="1"/>
              <p:nvPr/>
            </p:nvSpPr>
            <p:spPr>
              <a:xfrm>
                <a:off x="540000" y="6890238"/>
                <a:ext cx="2340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UX/UI Design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177" name="Google Shape;177;p15"/>
            <p:cNvGrpSpPr/>
            <p:nvPr/>
          </p:nvGrpSpPr>
          <p:grpSpPr>
            <a:xfrm>
              <a:off x="540000" y="8036248"/>
              <a:ext cx="2340000" cy="1791188"/>
              <a:chOff x="540000" y="5283850"/>
              <a:chExt cx="2340000" cy="1791188"/>
            </a:xfrm>
          </p:grpSpPr>
          <p:sp>
            <p:nvSpPr>
              <p:cNvPr id="178" name="Google Shape;178;p15"/>
              <p:cNvSpPr txBox="1"/>
              <p:nvPr/>
            </p:nvSpPr>
            <p:spPr>
              <a:xfrm>
                <a:off x="540000" y="5283850"/>
                <a:ext cx="2340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500">
                    <a:solidFill>
                      <a:srgbClr val="212222"/>
                    </a:solidFill>
                    <a:latin typeface="Ubuntu"/>
                    <a:ea typeface="Ubuntu"/>
                    <a:cs typeface="Ubuntu"/>
                    <a:sym typeface="Ubuntu"/>
                  </a:rPr>
                  <a:t>Education:</a:t>
                </a:r>
                <a:endParaRPr b="1" sz="1500">
                  <a:solidFill>
                    <a:srgbClr val="212222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  <p:sp>
            <p:nvSpPr>
              <p:cNvPr id="179" name="Google Shape;179;p15"/>
              <p:cNvSpPr txBox="1"/>
              <p:nvPr/>
            </p:nvSpPr>
            <p:spPr>
              <a:xfrm>
                <a:off x="540000" y="5737425"/>
                <a:ext cx="2340000" cy="41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Bachelor of Arts in </a:t>
                </a:r>
                <a:endParaRPr sz="1200">
                  <a:solidFill>
                    <a:srgbClr val="212222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endParaRPr>
              </a:p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Graphic Design</a:t>
                </a:r>
                <a:endParaRPr sz="1200">
                  <a:solidFill>
                    <a:srgbClr val="212222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endParaRPr>
              </a:p>
            </p:txBody>
          </p:sp>
          <p:sp>
            <p:nvSpPr>
              <p:cNvPr id="180" name="Google Shape;180;p15"/>
              <p:cNvSpPr txBox="1"/>
              <p:nvPr/>
            </p:nvSpPr>
            <p:spPr>
              <a:xfrm>
                <a:off x="540000" y="6198550"/>
                <a:ext cx="2340000" cy="64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Savannah College of 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Art and Design 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(SCAD) – Savannah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81" name="Google Shape;181;p15"/>
              <p:cNvSpPr txBox="1"/>
              <p:nvPr/>
            </p:nvSpPr>
            <p:spPr>
              <a:xfrm>
                <a:off x="540000" y="6890238"/>
                <a:ext cx="2340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Graduated: May 2014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grpSp>
        <p:nvGrpSpPr>
          <p:cNvPr id="182" name="Google Shape;182;p15"/>
          <p:cNvGrpSpPr/>
          <p:nvPr/>
        </p:nvGrpSpPr>
        <p:grpSpPr>
          <a:xfrm>
            <a:off x="3510000" y="3450743"/>
            <a:ext cx="3772500" cy="6585767"/>
            <a:chOff x="3510000" y="3450743"/>
            <a:chExt cx="3772500" cy="6585767"/>
          </a:xfrm>
        </p:grpSpPr>
        <p:sp>
          <p:nvSpPr>
            <p:cNvPr id="183" name="Google Shape;183;p15"/>
            <p:cNvSpPr txBox="1"/>
            <p:nvPr/>
          </p:nvSpPr>
          <p:spPr>
            <a:xfrm>
              <a:off x="3510000" y="3450743"/>
              <a:ext cx="28224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500">
                  <a:solidFill>
                    <a:srgbClr val="212222"/>
                  </a:solidFill>
                  <a:latin typeface="Ubuntu"/>
                  <a:ea typeface="Ubuntu"/>
                  <a:cs typeface="Ubuntu"/>
                  <a:sym typeface="Ubuntu"/>
                </a:rPr>
                <a:t>Cover Letter:</a:t>
              </a:r>
              <a:endParaRPr b="1" sz="1500">
                <a:solidFill>
                  <a:srgbClr val="212222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grpSp>
          <p:nvGrpSpPr>
            <p:cNvPr id="184" name="Google Shape;184;p15"/>
            <p:cNvGrpSpPr/>
            <p:nvPr/>
          </p:nvGrpSpPr>
          <p:grpSpPr>
            <a:xfrm>
              <a:off x="3780000" y="3908125"/>
              <a:ext cx="3502500" cy="1335643"/>
              <a:chOff x="3780000" y="5968007"/>
              <a:chExt cx="3502500" cy="1335643"/>
            </a:xfrm>
          </p:grpSpPr>
          <p:grpSp>
            <p:nvGrpSpPr>
              <p:cNvPr id="185" name="Google Shape;185;p15"/>
              <p:cNvGrpSpPr/>
              <p:nvPr/>
            </p:nvGrpSpPr>
            <p:grpSpPr>
              <a:xfrm>
                <a:off x="3780000" y="5968007"/>
                <a:ext cx="3502448" cy="876625"/>
                <a:chOff x="707467" y="5967994"/>
                <a:chExt cx="2172600" cy="876625"/>
              </a:xfrm>
            </p:grpSpPr>
            <p:sp>
              <p:nvSpPr>
                <p:cNvPr id="186" name="Google Shape;186;p15"/>
                <p:cNvSpPr txBox="1"/>
                <p:nvPr/>
              </p:nvSpPr>
              <p:spPr>
                <a:xfrm>
                  <a:off x="707467" y="5967994"/>
                  <a:ext cx="21726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rgbClr val="212222"/>
                      </a:solidFill>
                      <a:latin typeface="Montserrat SemiBold"/>
                      <a:ea typeface="Montserrat SemiBold"/>
                      <a:cs typeface="Montserrat SemiBold"/>
                      <a:sym typeface="Montserrat SemiBold"/>
                    </a:rPr>
                    <a:t>Hiring Manager</a:t>
                  </a:r>
                  <a:endParaRPr sz="1200">
                    <a:solidFill>
                      <a:srgbClr val="212222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endParaRPr>
                </a:p>
              </p:txBody>
            </p:sp>
            <p:sp>
              <p:nvSpPr>
                <p:cNvPr id="187" name="Google Shape;187;p15"/>
                <p:cNvSpPr txBox="1"/>
                <p:nvPr/>
              </p:nvSpPr>
              <p:spPr>
                <a:xfrm>
                  <a:off x="707467" y="6198557"/>
                  <a:ext cx="21726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rgbClr val="212222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Creative Innovations Inc.</a:t>
                  </a:r>
                  <a:endParaRPr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188" name="Google Shape;188;p15"/>
                <p:cNvSpPr txBox="1"/>
                <p:nvPr/>
              </p:nvSpPr>
              <p:spPr>
                <a:xfrm>
                  <a:off x="707467" y="6429119"/>
                  <a:ext cx="2172600" cy="415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rgbClr val="212222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1234 Design Avenue</a:t>
                  </a:r>
                  <a:endParaRPr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  <a:p>
                  <a:pPr indent="0" lvl="0" marL="0" rtl="0" algn="l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rgbClr val="212222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New York, NY 10001</a:t>
                  </a:r>
                  <a:endParaRPr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  <p:sp>
            <p:nvSpPr>
              <p:cNvPr id="189" name="Google Shape;189;p15"/>
              <p:cNvSpPr txBox="1"/>
              <p:nvPr/>
            </p:nvSpPr>
            <p:spPr>
              <a:xfrm>
                <a:off x="3780000" y="7118850"/>
                <a:ext cx="35025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Dear </a:t>
                </a:r>
                <a:r>
                  <a:rPr lang="uk" sz="1200">
                    <a:solidFill>
                      <a:srgbClr val="212222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Hiring Manager,</a:t>
                </a:r>
                <a:endParaRPr sz="1200">
                  <a:solidFill>
                    <a:srgbClr val="212222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endParaRPr>
              </a:p>
            </p:txBody>
          </p:sp>
        </p:grpSp>
        <p:sp>
          <p:nvSpPr>
            <p:cNvPr id="190" name="Google Shape;190;p15"/>
            <p:cNvSpPr txBox="1"/>
            <p:nvPr/>
          </p:nvSpPr>
          <p:spPr>
            <a:xfrm>
              <a:off x="3780000" y="5516343"/>
              <a:ext cx="3502500" cy="364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 am writing to express my interest in the Graphic Designer position at Creative Innovations Inc. With over six years of experience in the graphic design industry and a robust portfolio showcasing my ability to create visually compelling and innovative designs, I am confident in my ability to contribute to your creative team.</a:t>
              </a:r>
              <a:endParaRPr sz="1200">
                <a:solidFill>
                  <a:srgbClr val="21222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21222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 addition to my technical skills, I am passionate about continuous learning and staying current with the latest design trends. I am a proactive problem solver and a collaborative team player, always ready to contribute to brainstorming sessions and offer creative solutions.</a:t>
              </a:r>
              <a:endParaRPr sz="1200">
                <a:solidFill>
                  <a:srgbClr val="21222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1" name="Google Shape;191;p15"/>
            <p:cNvSpPr txBox="1"/>
            <p:nvPr/>
          </p:nvSpPr>
          <p:spPr>
            <a:xfrm>
              <a:off x="3780000" y="9402579"/>
              <a:ext cx="2340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Warm regards,</a:t>
              </a:r>
              <a:endParaRPr sz="1200">
                <a:solidFill>
                  <a:srgbClr val="21222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2" name="Google Shape;192;p15"/>
            <p:cNvSpPr txBox="1"/>
            <p:nvPr/>
          </p:nvSpPr>
          <p:spPr>
            <a:xfrm>
              <a:off x="3780000" y="9851710"/>
              <a:ext cx="2340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212222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Alexandra Ramirez</a:t>
              </a:r>
              <a:endParaRPr sz="1200">
                <a:solidFill>
                  <a:srgbClr val="212222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"/>
          <p:cNvSpPr/>
          <p:nvPr/>
        </p:nvSpPr>
        <p:spPr>
          <a:xfrm>
            <a:off x="3060000" y="300"/>
            <a:ext cx="4500000" cy="10692000"/>
          </a:xfrm>
          <a:prstGeom prst="rect">
            <a:avLst/>
          </a:prstGeom>
          <a:solidFill>
            <a:srgbClr val="F9F8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8" name="Google Shape;198;p16"/>
          <p:cNvGrpSpPr/>
          <p:nvPr/>
        </p:nvGrpSpPr>
        <p:grpSpPr>
          <a:xfrm>
            <a:off x="4519219" y="360000"/>
            <a:ext cx="2340000" cy="2340000"/>
            <a:chOff x="4519219" y="636225"/>
            <a:chExt cx="2340000" cy="2340000"/>
          </a:xfrm>
        </p:grpSpPr>
        <p:pic>
          <p:nvPicPr>
            <p:cNvPr id="199" name="Google Shape;199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564281" y="681276"/>
              <a:ext cx="2249875" cy="22498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0" name="Google Shape;200;p16"/>
            <p:cNvSpPr/>
            <p:nvPr/>
          </p:nvSpPr>
          <p:spPr>
            <a:xfrm>
              <a:off x="4519219" y="636225"/>
              <a:ext cx="2340000" cy="2340000"/>
            </a:xfrm>
            <a:prstGeom prst="ellipse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1" name="Google Shape;201;p16"/>
          <p:cNvGrpSpPr/>
          <p:nvPr/>
        </p:nvGrpSpPr>
        <p:grpSpPr>
          <a:xfrm>
            <a:off x="522776" y="778800"/>
            <a:ext cx="3772200" cy="3313150"/>
            <a:chOff x="522776" y="778800"/>
            <a:chExt cx="3772200" cy="3313150"/>
          </a:xfrm>
        </p:grpSpPr>
        <p:grpSp>
          <p:nvGrpSpPr>
            <p:cNvPr id="202" name="Google Shape;202;p16"/>
            <p:cNvGrpSpPr/>
            <p:nvPr/>
          </p:nvGrpSpPr>
          <p:grpSpPr>
            <a:xfrm>
              <a:off x="522776" y="778800"/>
              <a:ext cx="3772200" cy="1762025"/>
              <a:chOff x="522776" y="778800"/>
              <a:chExt cx="3772200" cy="1762025"/>
            </a:xfrm>
          </p:grpSpPr>
          <p:sp>
            <p:nvSpPr>
              <p:cNvPr id="203" name="Google Shape;203;p16"/>
              <p:cNvSpPr txBox="1"/>
              <p:nvPr/>
            </p:nvSpPr>
            <p:spPr>
              <a:xfrm>
                <a:off x="522776" y="778800"/>
                <a:ext cx="3772200" cy="150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6100">
                    <a:solidFill>
                      <a:srgbClr val="212222"/>
                    </a:solidFill>
                    <a:latin typeface="Antic Didone"/>
                    <a:ea typeface="Antic Didone"/>
                    <a:cs typeface="Antic Didone"/>
                    <a:sym typeface="Antic Didone"/>
                  </a:rPr>
                  <a:t>Alexandra</a:t>
                </a:r>
                <a:endParaRPr sz="6100">
                  <a:solidFill>
                    <a:srgbClr val="212222"/>
                  </a:solidFill>
                  <a:latin typeface="Antic Didone"/>
                  <a:ea typeface="Antic Didone"/>
                  <a:cs typeface="Antic Didone"/>
                  <a:sym typeface="Antic Didone"/>
                </a:endParaRPr>
              </a:p>
              <a:p>
                <a:pPr indent="0" lvl="0" marL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6100">
                    <a:solidFill>
                      <a:srgbClr val="212222"/>
                    </a:solidFill>
                    <a:latin typeface="Antic Didone"/>
                    <a:ea typeface="Antic Didone"/>
                    <a:cs typeface="Antic Didone"/>
                    <a:sym typeface="Antic Didone"/>
                  </a:rPr>
                  <a:t>Ramirez</a:t>
                </a:r>
                <a:endParaRPr sz="6100">
                  <a:solidFill>
                    <a:srgbClr val="212222"/>
                  </a:solidFill>
                  <a:latin typeface="Antic Didone"/>
                  <a:ea typeface="Antic Didone"/>
                  <a:cs typeface="Antic Didone"/>
                  <a:sym typeface="Antic Didone"/>
                </a:endParaRPr>
              </a:p>
            </p:txBody>
          </p:sp>
          <p:sp>
            <p:nvSpPr>
              <p:cNvPr id="204" name="Google Shape;204;p16"/>
              <p:cNvSpPr txBox="1"/>
              <p:nvPr/>
            </p:nvSpPr>
            <p:spPr>
              <a:xfrm>
                <a:off x="539298" y="2331425"/>
                <a:ext cx="2731800" cy="20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700">
                    <a:solidFill>
                      <a:srgbClr val="7DC6E5"/>
                    </a:solidFill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Lead Graphic Designer</a:t>
                </a:r>
                <a:endParaRPr sz="1700">
                  <a:solidFill>
                    <a:srgbClr val="7DC6E5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</p:grpSp>
        <p:grpSp>
          <p:nvGrpSpPr>
            <p:cNvPr id="205" name="Google Shape;205;p16"/>
            <p:cNvGrpSpPr/>
            <p:nvPr/>
          </p:nvGrpSpPr>
          <p:grpSpPr>
            <a:xfrm>
              <a:off x="528276" y="3019650"/>
              <a:ext cx="2458200" cy="1072300"/>
              <a:chOff x="528276" y="3019650"/>
              <a:chExt cx="2458200" cy="1072300"/>
            </a:xfrm>
          </p:grpSpPr>
          <p:sp>
            <p:nvSpPr>
              <p:cNvPr id="206" name="Google Shape;206;p16"/>
              <p:cNvSpPr txBox="1"/>
              <p:nvPr/>
            </p:nvSpPr>
            <p:spPr>
              <a:xfrm>
                <a:off x="528276" y="3019650"/>
                <a:ext cx="2458200" cy="14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P:</a:t>
                </a: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 (555) 123-4567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07" name="Google Shape;207;p16"/>
              <p:cNvSpPr txBox="1"/>
              <p:nvPr/>
            </p:nvSpPr>
            <p:spPr>
              <a:xfrm>
                <a:off x="528276" y="3481850"/>
                <a:ext cx="2458200" cy="14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E:</a:t>
                </a:r>
                <a:r>
                  <a:rPr lang="uk" sz="1200">
                    <a:solidFill>
                      <a:srgbClr val="212222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 </a:t>
                </a: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alex.ramirez@example.com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08" name="Google Shape;208;p16"/>
              <p:cNvSpPr txBox="1"/>
              <p:nvPr/>
            </p:nvSpPr>
            <p:spPr>
              <a:xfrm>
                <a:off x="528276" y="3944050"/>
                <a:ext cx="2458200" cy="14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L:</a:t>
                </a:r>
                <a:r>
                  <a:rPr lang="uk" sz="1200">
                    <a:solidFill>
                      <a:srgbClr val="212222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 </a:t>
                </a: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linkedin.com/in/alexandra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grpSp>
        <p:nvGrpSpPr>
          <p:cNvPr id="209" name="Google Shape;209;p16"/>
          <p:cNvGrpSpPr/>
          <p:nvPr/>
        </p:nvGrpSpPr>
        <p:grpSpPr>
          <a:xfrm>
            <a:off x="0" y="4770000"/>
            <a:ext cx="3060000" cy="5922000"/>
            <a:chOff x="0" y="4770000"/>
            <a:chExt cx="3060000" cy="5922000"/>
          </a:xfrm>
        </p:grpSpPr>
        <p:sp>
          <p:nvSpPr>
            <p:cNvPr id="210" name="Google Shape;210;p16"/>
            <p:cNvSpPr/>
            <p:nvPr/>
          </p:nvSpPr>
          <p:spPr>
            <a:xfrm>
              <a:off x="0" y="4770000"/>
              <a:ext cx="3060000" cy="5922000"/>
            </a:xfrm>
            <a:prstGeom prst="rect">
              <a:avLst/>
            </a:prstGeom>
            <a:solidFill>
              <a:srgbClr val="ACE0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11" name="Google Shape;211;p16"/>
            <p:cNvGrpSpPr/>
            <p:nvPr/>
          </p:nvGrpSpPr>
          <p:grpSpPr>
            <a:xfrm>
              <a:off x="540000" y="5283850"/>
              <a:ext cx="2340000" cy="2021750"/>
              <a:chOff x="540000" y="5283850"/>
              <a:chExt cx="2340000" cy="2021750"/>
            </a:xfrm>
          </p:grpSpPr>
          <p:sp>
            <p:nvSpPr>
              <p:cNvPr id="212" name="Google Shape;212;p16"/>
              <p:cNvSpPr txBox="1"/>
              <p:nvPr/>
            </p:nvSpPr>
            <p:spPr>
              <a:xfrm>
                <a:off x="540000" y="5283850"/>
                <a:ext cx="2340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500">
                    <a:solidFill>
                      <a:srgbClr val="212222"/>
                    </a:solidFill>
                    <a:latin typeface="Ubuntu"/>
                    <a:ea typeface="Ubuntu"/>
                    <a:cs typeface="Ubuntu"/>
                    <a:sym typeface="Ubuntu"/>
                  </a:rPr>
                  <a:t>Skills:</a:t>
                </a:r>
                <a:endParaRPr b="1" sz="1500">
                  <a:solidFill>
                    <a:srgbClr val="212222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  <p:sp>
            <p:nvSpPr>
              <p:cNvPr id="213" name="Google Shape;213;p16"/>
              <p:cNvSpPr txBox="1"/>
              <p:nvPr/>
            </p:nvSpPr>
            <p:spPr>
              <a:xfrm>
                <a:off x="540000" y="5737425"/>
                <a:ext cx="2340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Adobe Photoshop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14" name="Google Shape;214;p16"/>
              <p:cNvSpPr txBox="1"/>
              <p:nvPr/>
            </p:nvSpPr>
            <p:spPr>
              <a:xfrm>
                <a:off x="540000" y="5967988"/>
                <a:ext cx="2340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Adobe Illustrator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15" name="Google Shape;215;p16"/>
              <p:cNvSpPr txBox="1"/>
              <p:nvPr/>
            </p:nvSpPr>
            <p:spPr>
              <a:xfrm>
                <a:off x="540000" y="6198550"/>
                <a:ext cx="2340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Typography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16" name="Google Shape;216;p16"/>
              <p:cNvSpPr txBox="1"/>
              <p:nvPr/>
            </p:nvSpPr>
            <p:spPr>
              <a:xfrm>
                <a:off x="540000" y="6429113"/>
                <a:ext cx="2340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Branding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17" name="Google Shape;217;p16"/>
              <p:cNvSpPr txBox="1"/>
              <p:nvPr/>
            </p:nvSpPr>
            <p:spPr>
              <a:xfrm>
                <a:off x="540000" y="6659675"/>
                <a:ext cx="2340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Digital Design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18" name="Google Shape;218;p16"/>
              <p:cNvSpPr txBox="1"/>
              <p:nvPr/>
            </p:nvSpPr>
            <p:spPr>
              <a:xfrm>
                <a:off x="540000" y="7120800"/>
                <a:ext cx="2340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HTML/CSS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19" name="Google Shape;219;p16"/>
              <p:cNvSpPr txBox="1"/>
              <p:nvPr/>
            </p:nvSpPr>
            <p:spPr>
              <a:xfrm>
                <a:off x="540000" y="6890238"/>
                <a:ext cx="2340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UX/UI Design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220" name="Google Shape;220;p16"/>
            <p:cNvGrpSpPr/>
            <p:nvPr/>
          </p:nvGrpSpPr>
          <p:grpSpPr>
            <a:xfrm>
              <a:off x="540000" y="8036248"/>
              <a:ext cx="2340000" cy="1791188"/>
              <a:chOff x="540000" y="5283850"/>
              <a:chExt cx="2340000" cy="1791188"/>
            </a:xfrm>
          </p:grpSpPr>
          <p:sp>
            <p:nvSpPr>
              <p:cNvPr id="221" name="Google Shape;221;p16"/>
              <p:cNvSpPr txBox="1"/>
              <p:nvPr/>
            </p:nvSpPr>
            <p:spPr>
              <a:xfrm>
                <a:off x="540000" y="5283850"/>
                <a:ext cx="2340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500">
                    <a:solidFill>
                      <a:srgbClr val="212222"/>
                    </a:solidFill>
                    <a:latin typeface="Ubuntu"/>
                    <a:ea typeface="Ubuntu"/>
                    <a:cs typeface="Ubuntu"/>
                    <a:sym typeface="Ubuntu"/>
                  </a:rPr>
                  <a:t>Education:</a:t>
                </a:r>
                <a:endParaRPr b="1" sz="1500">
                  <a:solidFill>
                    <a:srgbClr val="212222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  <p:sp>
            <p:nvSpPr>
              <p:cNvPr id="222" name="Google Shape;222;p16"/>
              <p:cNvSpPr txBox="1"/>
              <p:nvPr/>
            </p:nvSpPr>
            <p:spPr>
              <a:xfrm>
                <a:off x="540000" y="5737425"/>
                <a:ext cx="2340000" cy="41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Bachelor of Arts in </a:t>
                </a:r>
                <a:endParaRPr sz="1200">
                  <a:solidFill>
                    <a:srgbClr val="212222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endParaRPr>
              </a:p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Graphic Design</a:t>
                </a:r>
                <a:endParaRPr sz="1200">
                  <a:solidFill>
                    <a:srgbClr val="212222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endParaRPr>
              </a:p>
            </p:txBody>
          </p:sp>
          <p:sp>
            <p:nvSpPr>
              <p:cNvPr id="223" name="Google Shape;223;p16"/>
              <p:cNvSpPr txBox="1"/>
              <p:nvPr/>
            </p:nvSpPr>
            <p:spPr>
              <a:xfrm>
                <a:off x="540000" y="6198550"/>
                <a:ext cx="2340000" cy="64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Savannah College of 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Art and Design 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(SCAD) – Savannah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24" name="Google Shape;224;p16"/>
              <p:cNvSpPr txBox="1"/>
              <p:nvPr/>
            </p:nvSpPr>
            <p:spPr>
              <a:xfrm>
                <a:off x="540000" y="6890238"/>
                <a:ext cx="2340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Graduated: May 2014</a:t>
                </a:r>
                <a:endParaRPr sz="1200">
                  <a:solidFill>
                    <a:srgbClr val="21222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grpSp>
        <p:nvGrpSpPr>
          <p:cNvPr id="225" name="Google Shape;225;p16"/>
          <p:cNvGrpSpPr/>
          <p:nvPr/>
        </p:nvGrpSpPr>
        <p:grpSpPr>
          <a:xfrm>
            <a:off x="3510000" y="3450743"/>
            <a:ext cx="3708126" cy="6362609"/>
            <a:chOff x="3510000" y="3450743"/>
            <a:chExt cx="3708126" cy="6362609"/>
          </a:xfrm>
        </p:grpSpPr>
        <p:sp>
          <p:nvSpPr>
            <p:cNvPr id="226" name="Google Shape;226;p16"/>
            <p:cNvSpPr txBox="1"/>
            <p:nvPr/>
          </p:nvSpPr>
          <p:spPr>
            <a:xfrm>
              <a:off x="3510000" y="3450743"/>
              <a:ext cx="28224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500">
                  <a:solidFill>
                    <a:srgbClr val="212222"/>
                  </a:solidFill>
                  <a:latin typeface="Ubuntu"/>
                  <a:ea typeface="Ubuntu"/>
                  <a:cs typeface="Ubuntu"/>
                  <a:sym typeface="Ubuntu"/>
                </a:rPr>
                <a:t>References:</a:t>
              </a:r>
              <a:endParaRPr b="1" sz="1500">
                <a:solidFill>
                  <a:srgbClr val="212222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grpSp>
          <p:nvGrpSpPr>
            <p:cNvPr id="227" name="Google Shape;227;p16"/>
            <p:cNvGrpSpPr/>
            <p:nvPr/>
          </p:nvGrpSpPr>
          <p:grpSpPr>
            <a:xfrm>
              <a:off x="3780000" y="3908125"/>
              <a:ext cx="3438126" cy="1103277"/>
              <a:chOff x="3780000" y="3908125"/>
              <a:chExt cx="3438126" cy="1103277"/>
            </a:xfrm>
          </p:grpSpPr>
          <p:grpSp>
            <p:nvGrpSpPr>
              <p:cNvPr id="228" name="Google Shape;228;p16"/>
              <p:cNvGrpSpPr/>
              <p:nvPr/>
            </p:nvGrpSpPr>
            <p:grpSpPr>
              <a:xfrm>
                <a:off x="3780000" y="3908125"/>
                <a:ext cx="3438126" cy="415360"/>
                <a:chOff x="707467" y="5967994"/>
                <a:chExt cx="2132700" cy="415360"/>
              </a:xfrm>
            </p:grpSpPr>
            <p:sp>
              <p:nvSpPr>
                <p:cNvPr id="229" name="Google Shape;229;p16"/>
                <p:cNvSpPr txBox="1"/>
                <p:nvPr/>
              </p:nvSpPr>
              <p:spPr>
                <a:xfrm>
                  <a:off x="707467" y="5967994"/>
                  <a:ext cx="21327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rgbClr val="212222"/>
                      </a:solidFill>
                      <a:latin typeface="Montserrat SemiBold"/>
                      <a:ea typeface="Montserrat SemiBold"/>
                      <a:cs typeface="Montserrat SemiBold"/>
                      <a:sym typeface="Montserrat SemiBold"/>
                    </a:rPr>
                    <a:t>Emily Thompson</a:t>
                  </a:r>
                  <a:endParaRPr sz="1200">
                    <a:solidFill>
                      <a:srgbClr val="212222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endParaRPr>
                </a:p>
              </p:txBody>
            </p:sp>
            <p:sp>
              <p:nvSpPr>
                <p:cNvPr id="230" name="Google Shape;230;p16"/>
                <p:cNvSpPr txBox="1"/>
                <p:nvPr/>
              </p:nvSpPr>
              <p:spPr>
                <a:xfrm>
                  <a:off x="707467" y="6198554"/>
                  <a:ext cx="21327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rgbClr val="212222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Creative Director at PixeL Creative Studio</a:t>
                  </a:r>
                  <a:endParaRPr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  <p:grpSp>
            <p:nvGrpSpPr>
              <p:cNvPr id="231" name="Google Shape;231;p16"/>
              <p:cNvGrpSpPr/>
              <p:nvPr/>
            </p:nvGrpSpPr>
            <p:grpSpPr>
              <a:xfrm>
                <a:off x="3780000" y="4596042"/>
                <a:ext cx="3438126" cy="415360"/>
                <a:chOff x="707467" y="5967986"/>
                <a:chExt cx="2132700" cy="415360"/>
              </a:xfrm>
            </p:grpSpPr>
            <p:sp>
              <p:nvSpPr>
                <p:cNvPr id="232" name="Google Shape;232;p16"/>
                <p:cNvSpPr txBox="1"/>
                <p:nvPr/>
              </p:nvSpPr>
              <p:spPr>
                <a:xfrm>
                  <a:off x="707467" y="5967986"/>
                  <a:ext cx="21327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rgbClr val="212222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Phone: (555) 234-5678</a:t>
                  </a:r>
                  <a:endParaRPr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233" name="Google Shape;233;p16"/>
                <p:cNvSpPr txBox="1"/>
                <p:nvPr/>
              </p:nvSpPr>
              <p:spPr>
                <a:xfrm>
                  <a:off x="707467" y="6198546"/>
                  <a:ext cx="21327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rgbClr val="212222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Email: emily.thompson@pixelwave.com</a:t>
                  </a:r>
                  <a:endParaRPr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</p:grpSp>
        <p:grpSp>
          <p:nvGrpSpPr>
            <p:cNvPr id="234" name="Google Shape;234;p16"/>
            <p:cNvGrpSpPr/>
            <p:nvPr/>
          </p:nvGrpSpPr>
          <p:grpSpPr>
            <a:xfrm>
              <a:off x="3780000" y="5508775"/>
              <a:ext cx="3438126" cy="1103277"/>
              <a:chOff x="3780000" y="3908125"/>
              <a:chExt cx="3438126" cy="1103277"/>
            </a:xfrm>
          </p:grpSpPr>
          <p:grpSp>
            <p:nvGrpSpPr>
              <p:cNvPr id="235" name="Google Shape;235;p16"/>
              <p:cNvGrpSpPr/>
              <p:nvPr/>
            </p:nvGrpSpPr>
            <p:grpSpPr>
              <a:xfrm>
                <a:off x="3780000" y="3908125"/>
                <a:ext cx="3438126" cy="415360"/>
                <a:chOff x="707467" y="5967994"/>
                <a:chExt cx="2132700" cy="415360"/>
              </a:xfrm>
            </p:grpSpPr>
            <p:sp>
              <p:nvSpPr>
                <p:cNvPr id="236" name="Google Shape;236;p16"/>
                <p:cNvSpPr txBox="1"/>
                <p:nvPr/>
              </p:nvSpPr>
              <p:spPr>
                <a:xfrm>
                  <a:off x="707467" y="5967994"/>
                  <a:ext cx="21327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rgbClr val="212222"/>
                      </a:solidFill>
                      <a:latin typeface="Montserrat SemiBold"/>
                      <a:ea typeface="Montserrat SemiBold"/>
                      <a:cs typeface="Montserrat SemiBold"/>
                      <a:sym typeface="Montserrat SemiBold"/>
                    </a:rPr>
                    <a:t>Michael Harris</a:t>
                  </a:r>
                  <a:endParaRPr sz="1200">
                    <a:solidFill>
                      <a:srgbClr val="212222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endParaRPr>
                </a:p>
              </p:txBody>
            </p:sp>
            <p:sp>
              <p:nvSpPr>
                <p:cNvPr id="237" name="Google Shape;237;p16"/>
                <p:cNvSpPr txBox="1"/>
                <p:nvPr/>
              </p:nvSpPr>
              <p:spPr>
                <a:xfrm>
                  <a:off x="707467" y="6198554"/>
                  <a:ext cx="21327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rgbClr val="212222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Senior Marketing Manager </a:t>
                  </a:r>
                  <a:endParaRPr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  <p:grpSp>
            <p:nvGrpSpPr>
              <p:cNvPr id="238" name="Google Shape;238;p16"/>
              <p:cNvGrpSpPr/>
              <p:nvPr/>
            </p:nvGrpSpPr>
            <p:grpSpPr>
              <a:xfrm>
                <a:off x="3780000" y="4596042"/>
                <a:ext cx="3438126" cy="415360"/>
                <a:chOff x="707467" y="5967986"/>
                <a:chExt cx="2132700" cy="415360"/>
              </a:xfrm>
            </p:grpSpPr>
            <p:sp>
              <p:nvSpPr>
                <p:cNvPr id="239" name="Google Shape;239;p16"/>
                <p:cNvSpPr txBox="1"/>
                <p:nvPr/>
              </p:nvSpPr>
              <p:spPr>
                <a:xfrm>
                  <a:off x="707467" y="5967986"/>
                  <a:ext cx="21327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rgbClr val="212222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Phone: (555) 345-6789</a:t>
                  </a:r>
                  <a:endParaRPr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240" name="Google Shape;240;p16"/>
                <p:cNvSpPr txBox="1"/>
                <p:nvPr/>
              </p:nvSpPr>
              <p:spPr>
                <a:xfrm>
                  <a:off x="707467" y="6198546"/>
                  <a:ext cx="21327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rgbClr val="212222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Email: michael.harris@bluesky.com</a:t>
                  </a:r>
                  <a:endParaRPr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</p:grpSp>
        <p:grpSp>
          <p:nvGrpSpPr>
            <p:cNvPr id="241" name="Google Shape;241;p16"/>
            <p:cNvGrpSpPr/>
            <p:nvPr/>
          </p:nvGrpSpPr>
          <p:grpSpPr>
            <a:xfrm>
              <a:off x="3780000" y="7109425"/>
              <a:ext cx="3438126" cy="1103277"/>
              <a:chOff x="3780000" y="3908125"/>
              <a:chExt cx="3438126" cy="1103277"/>
            </a:xfrm>
          </p:grpSpPr>
          <p:grpSp>
            <p:nvGrpSpPr>
              <p:cNvPr id="242" name="Google Shape;242;p16"/>
              <p:cNvGrpSpPr/>
              <p:nvPr/>
            </p:nvGrpSpPr>
            <p:grpSpPr>
              <a:xfrm>
                <a:off x="3780000" y="3908125"/>
                <a:ext cx="3438126" cy="415360"/>
                <a:chOff x="707467" y="5967994"/>
                <a:chExt cx="2132700" cy="415360"/>
              </a:xfrm>
            </p:grpSpPr>
            <p:sp>
              <p:nvSpPr>
                <p:cNvPr id="243" name="Google Shape;243;p16"/>
                <p:cNvSpPr txBox="1"/>
                <p:nvPr/>
              </p:nvSpPr>
              <p:spPr>
                <a:xfrm>
                  <a:off x="707467" y="5967994"/>
                  <a:ext cx="21327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rgbClr val="212222"/>
                      </a:solidFill>
                      <a:latin typeface="Montserrat SemiBold"/>
                      <a:ea typeface="Montserrat SemiBold"/>
                      <a:cs typeface="Montserrat SemiBold"/>
                      <a:sym typeface="Montserrat SemiBold"/>
                    </a:rPr>
                    <a:t>Sarah Lopez</a:t>
                  </a:r>
                  <a:endParaRPr sz="1200">
                    <a:solidFill>
                      <a:srgbClr val="212222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endParaRPr>
                </a:p>
              </p:txBody>
            </p:sp>
            <p:sp>
              <p:nvSpPr>
                <p:cNvPr id="244" name="Google Shape;244;p16"/>
                <p:cNvSpPr txBox="1"/>
                <p:nvPr/>
              </p:nvSpPr>
              <p:spPr>
                <a:xfrm>
                  <a:off x="707467" y="6198554"/>
                  <a:ext cx="21327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rgbClr val="212222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Art Director at Creatix Design House</a:t>
                  </a:r>
                  <a:endParaRPr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  <p:grpSp>
            <p:nvGrpSpPr>
              <p:cNvPr id="245" name="Google Shape;245;p16"/>
              <p:cNvGrpSpPr/>
              <p:nvPr/>
            </p:nvGrpSpPr>
            <p:grpSpPr>
              <a:xfrm>
                <a:off x="3780000" y="4596042"/>
                <a:ext cx="3438126" cy="415360"/>
                <a:chOff x="707467" y="5967986"/>
                <a:chExt cx="2132700" cy="415360"/>
              </a:xfrm>
            </p:grpSpPr>
            <p:sp>
              <p:nvSpPr>
                <p:cNvPr id="246" name="Google Shape;246;p16"/>
                <p:cNvSpPr txBox="1"/>
                <p:nvPr/>
              </p:nvSpPr>
              <p:spPr>
                <a:xfrm>
                  <a:off x="707467" y="5967986"/>
                  <a:ext cx="21327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rgbClr val="212222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Phone: (555) 456-7890</a:t>
                  </a:r>
                  <a:endParaRPr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247" name="Google Shape;247;p16"/>
                <p:cNvSpPr txBox="1"/>
                <p:nvPr/>
              </p:nvSpPr>
              <p:spPr>
                <a:xfrm>
                  <a:off x="707467" y="6198546"/>
                  <a:ext cx="21327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rgbClr val="212222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Email: sarah.lopez@creatixdesign.com</a:t>
                  </a:r>
                  <a:endParaRPr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</p:grpSp>
        <p:grpSp>
          <p:nvGrpSpPr>
            <p:cNvPr id="248" name="Google Shape;248;p16"/>
            <p:cNvGrpSpPr/>
            <p:nvPr/>
          </p:nvGrpSpPr>
          <p:grpSpPr>
            <a:xfrm>
              <a:off x="3780000" y="8710075"/>
              <a:ext cx="3438126" cy="1103277"/>
              <a:chOff x="3780000" y="3908125"/>
              <a:chExt cx="3438126" cy="1103277"/>
            </a:xfrm>
          </p:grpSpPr>
          <p:grpSp>
            <p:nvGrpSpPr>
              <p:cNvPr id="249" name="Google Shape;249;p16"/>
              <p:cNvGrpSpPr/>
              <p:nvPr/>
            </p:nvGrpSpPr>
            <p:grpSpPr>
              <a:xfrm>
                <a:off x="3780000" y="3908125"/>
                <a:ext cx="3438126" cy="415360"/>
                <a:chOff x="707467" y="5967994"/>
                <a:chExt cx="2132700" cy="415360"/>
              </a:xfrm>
            </p:grpSpPr>
            <p:sp>
              <p:nvSpPr>
                <p:cNvPr id="250" name="Google Shape;250;p16"/>
                <p:cNvSpPr txBox="1"/>
                <p:nvPr/>
              </p:nvSpPr>
              <p:spPr>
                <a:xfrm>
                  <a:off x="707467" y="5967994"/>
                  <a:ext cx="21327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rgbClr val="212222"/>
                      </a:solidFill>
                      <a:latin typeface="Montserrat SemiBold"/>
                      <a:ea typeface="Montserrat SemiBold"/>
                      <a:cs typeface="Montserrat SemiBold"/>
                      <a:sym typeface="Montserrat SemiBold"/>
                    </a:rPr>
                    <a:t>David Nguyen</a:t>
                  </a:r>
                  <a:endParaRPr sz="1200">
                    <a:solidFill>
                      <a:srgbClr val="212222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endParaRPr>
                </a:p>
              </p:txBody>
            </p:sp>
            <p:sp>
              <p:nvSpPr>
                <p:cNvPr id="251" name="Google Shape;251;p16"/>
                <p:cNvSpPr txBox="1"/>
                <p:nvPr/>
              </p:nvSpPr>
              <p:spPr>
                <a:xfrm>
                  <a:off x="707467" y="6198554"/>
                  <a:ext cx="21327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rgbClr val="212222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Professor of Graphic Design at Savannah </a:t>
                  </a:r>
                  <a:endParaRPr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  <p:grpSp>
            <p:nvGrpSpPr>
              <p:cNvPr id="252" name="Google Shape;252;p16"/>
              <p:cNvGrpSpPr/>
              <p:nvPr/>
            </p:nvGrpSpPr>
            <p:grpSpPr>
              <a:xfrm>
                <a:off x="3780000" y="4596042"/>
                <a:ext cx="3438126" cy="415360"/>
                <a:chOff x="707467" y="5967986"/>
                <a:chExt cx="2132700" cy="415360"/>
              </a:xfrm>
            </p:grpSpPr>
            <p:sp>
              <p:nvSpPr>
                <p:cNvPr id="253" name="Google Shape;253;p16"/>
                <p:cNvSpPr txBox="1"/>
                <p:nvPr/>
              </p:nvSpPr>
              <p:spPr>
                <a:xfrm>
                  <a:off x="707467" y="5967986"/>
                  <a:ext cx="21327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rgbClr val="212222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Phone: (555) 678-9012</a:t>
                  </a:r>
                  <a:endParaRPr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254" name="Google Shape;254;p16"/>
                <p:cNvSpPr txBox="1"/>
                <p:nvPr/>
              </p:nvSpPr>
              <p:spPr>
                <a:xfrm>
                  <a:off x="707467" y="6198546"/>
                  <a:ext cx="21327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rgbClr val="212222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Email: david.nguyen@scad.edu</a:t>
                  </a:r>
                  <a:endParaRPr sz="1200">
                    <a:solidFill>
                      <a:srgbClr val="212222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