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Pacifico"/>
      <p:regular r:id="rId7"/>
    </p:embeddedFont>
    <p:embeddedFont>
      <p:font typeface="Merriweather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rriweather-boldItalic.fntdata"/><Relationship Id="rId10" Type="http://schemas.openxmlformats.org/officeDocument/2006/relationships/font" Target="fonts/Merriweather-italic.fntdata"/><Relationship Id="rId9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cifico-regular.fntdata"/><Relationship Id="rId8" Type="http://schemas.openxmlformats.org/officeDocument/2006/relationships/font" Target="fonts/Merriweath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3"/>
            <a:ext cx="4571999" cy="64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0"/>
            <a:ext cx="4572001" cy="6400148"/>
            <a:chOff x="0" y="0"/>
            <a:chExt cx="4572001" cy="6400148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-1319" l="56482" r="0" t="1329"/>
            <a:stretch/>
          </p:blipFill>
          <p:spPr>
            <a:xfrm>
              <a:off x="0" y="0"/>
              <a:ext cx="1054101" cy="6400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-1319" l="56482" r="0" t="1329"/>
            <a:stretch/>
          </p:blipFill>
          <p:spPr>
            <a:xfrm flipH="1">
              <a:off x="3517900" y="0"/>
              <a:ext cx="1054101" cy="64001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719850" y="910360"/>
            <a:ext cx="3132300" cy="4774665"/>
            <a:chOff x="719850" y="910360"/>
            <a:chExt cx="3132300" cy="4774665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809250" y="910360"/>
              <a:ext cx="2953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A36742"/>
                  </a:solidFill>
                  <a:latin typeface="Pacifico"/>
                  <a:ea typeface="Pacifico"/>
                  <a:cs typeface="Pacifico"/>
                  <a:sym typeface="Pacifico"/>
                </a:rPr>
                <a:t>Save the Date</a:t>
              </a:r>
              <a:endParaRPr sz="2700">
                <a:solidFill>
                  <a:srgbClr val="A36742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719850" y="1650450"/>
              <a:ext cx="31323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 E  R E Q U E S T  T H E  H O N O U R  O F  Y O U R</a:t>
              </a:r>
              <a:endParaRPr sz="8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 R E S E N C E  A T  T H E  W E D D I N G  O F</a:t>
              </a:r>
              <a:endParaRPr sz="8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968484" y="2193807"/>
              <a:ext cx="2699875" cy="1806225"/>
              <a:chOff x="968484" y="2193807"/>
              <a:chExt cx="2699875" cy="1806225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968484" y="2193807"/>
                <a:ext cx="2487600" cy="9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6400">
                    <a:solidFill>
                      <a:srgbClr val="A56B47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Alice</a:t>
                </a:r>
                <a:endParaRPr sz="64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1180759" y="3014832"/>
                <a:ext cx="2487600" cy="9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6400">
                    <a:solidFill>
                      <a:srgbClr val="A56B47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James</a:t>
                </a:r>
                <a:endParaRPr sz="64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3059555" y="2754100"/>
                <a:ext cx="6087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200">
                    <a:solidFill>
                      <a:srgbClr val="E8DBD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&amp;</a:t>
                </a:r>
                <a:endParaRPr sz="3200">
                  <a:solidFill>
                    <a:srgbClr val="E8DBD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65" name="Google Shape;65;p13"/>
            <p:cNvSpPr txBox="1"/>
            <p:nvPr/>
          </p:nvSpPr>
          <p:spPr>
            <a:xfrm>
              <a:off x="719850" y="4306950"/>
              <a:ext cx="31323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 R E  G E T T I N G  M A R R I E D</a:t>
              </a:r>
              <a:endParaRPr sz="8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809250" y="4729885"/>
              <a:ext cx="2953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A36742"/>
                  </a:solidFill>
                  <a:latin typeface="Pacifico"/>
                  <a:ea typeface="Pacifico"/>
                  <a:cs typeface="Pacifico"/>
                  <a:sym typeface="Pacifico"/>
                </a:rPr>
                <a:t>25th of August, 2025</a:t>
              </a:r>
              <a:endParaRPr sz="2100">
                <a:solidFill>
                  <a:srgbClr val="A36742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719850" y="5401825"/>
              <a:ext cx="31323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 A T I L D A  R E S T A U R A N T  &amp;  R E S O R T</a:t>
              </a:r>
              <a:endParaRPr sz="8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6 9 7 6  F R I T S C H  F S ,  D E L A W A R E </a:t>
              </a:r>
              <a:endParaRPr sz="8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