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7772400" cx="100584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Lexen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Lexend-regular.fntdata"/><Relationship Id="rId10" Type="http://schemas.openxmlformats.org/officeDocument/2006/relationships/font" Target="fonts/Montserrat-boldItalic.fntdata"/><Relationship Id="rId12" Type="http://schemas.openxmlformats.org/officeDocument/2006/relationships/font" Target="fonts/Lexend-bold.fntdata"/><Relationship Id="rId9" Type="http://schemas.openxmlformats.org/officeDocument/2006/relationships/font" Target="fonts/Montserra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4c143c6eb9_0_67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4c143c6eb9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784325" y="4184202"/>
            <a:ext cx="2145600" cy="3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3100">
                <a:solidFill>
                  <a:srgbClr val="F8F8F8"/>
                </a:solidFill>
                <a:latin typeface="Lexend"/>
                <a:ea typeface="Lexend"/>
                <a:cs typeface="Lexend"/>
                <a:sym typeface="Lexend"/>
              </a:rPr>
              <a:t>1</a:t>
            </a:r>
            <a:endParaRPr b="1" sz="23100">
              <a:solidFill>
                <a:srgbClr val="F8F8F8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087825" y="2440886"/>
            <a:ext cx="2736000" cy="47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1100">
                <a:solidFill>
                  <a:srgbClr val="F8F8F8"/>
                </a:solidFill>
                <a:latin typeface="Lexend"/>
                <a:ea typeface="Lexend"/>
                <a:cs typeface="Lexend"/>
                <a:sym typeface="Lexend"/>
              </a:rPr>
              <a:t>2</a:t>
            </a:r>
            <a:endParaRPr b="1" sz="31100">
              <a:solidFill>
                <a:srgbClr val="F8F8F8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43725" y="1089392"/>
            <a:ext cx="2736000" cy="61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0000">
                <a:solidFill>
                  <a:srgbClr val="F8F8F8"/>
                </a:solidFill>
                <a:latin typeface="Lexend"/>
                <a:ea typeface="Lexend"/>
                <a:cs typeface="Lexend"/>
                <a:sym typeface="Lexend"/>
              </a:rPr>
              <a:t>3</a:t>
            </a:r>
            <a:endParaRPr b="1" sz="40000">
              <a:solidFill>
                <a:srgbClr val="F8F8F8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15125" y="254257"/>
            <a:ext cx="2736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WELCOME</a:t>
            </a:r>
            <a:endParaRPr b="1" sz="35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15125" y="926675"/>
            <a:ext cx="2928600" cy="24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Welcome to [Your Brand Name]! We're thrilled to have you here. 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Whether you're looking for inspiration, or just a friendly space, you're in the right place. 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Take your time to explore, and let us know if there's anything we can do for you!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5125" y="3623044"/>
            <a:ext cx="2736000" cy="10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OUR MISSION</a:t>
            </a:r>
            <a:endParaRPr b="1" sz="35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15125" y="4833630"/>
            <a:ext cx="2928600" cy="27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At [Brand Name], our mission is to [goal].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We are dedicated to [values or principles] and strive to [impact or benefitfor customers/community]. 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Through our commitment to [key focus], we create a lasting difference in [industry].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3363225" y="0"/>
            <a:ext cx="0" cy="7770300"/>
          </a:xfrm>
          <a:prstGeom prst="straightConnector1">
            <a:avLst/>
          </a:prstGeom>
          <a:noFill/>
          <a:ln cap="flat" cmpd="sng" w="19050">
            <a:solidFill>
              <a:srgbClr val="BEBCB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6708852" y="0"/>
            <a:ext cx="0" cy="7770300"/>
          </a:xfrm>
          <a:prstGeom prst="straightConnector1">
            <a:avLst/>
          </a:prstGeom>
          <a:noFill/>
          <a:ln cap="flat" cmpd="sng" w="9525">
            <a:solidFill>
              <a:srgbClr val="BEBCB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/>
          <p:nvPr/>
        </p:nvSpPr>
        <p:spPr>
          <a:xfrm>
            <a:off x="3441125" y="-5616"/>
            <a:ext cx="3181000" cy="2635825"/>
          </a:xfrm>
          <a:custGeom>
            <a:rect b="b" l="l" r="r" t="t"/>
            <a:pathLst>
              <a:path extrusionOk="0" h="105433" w="127240">
                <a:moveTo>
                  <a:pt x="0" y="239"/>
                </a:moveTo>
                <a:lnTo>
                  <a:pt x="0" y="105433"/>
                </a:lnTo>
                <a:lnTo>
                  <a:pt x="127240" y="105433"/>
                </a:lnTo>
                <a:lnTo>
                  <a:pt x="127240" y="0"/>
                </a:lnTo>
              </a:path>
            </a:pathLst>
          </a:custGeom>
          <a:noFill/>
          <a:ln cap="flat" cmpd="sng" w="19050">
            <a:solidFill>
              <a:srgbClr val="BEBCB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Google Shape;64;p13"/>
          <p:cNvSpPr txBox="1"/>
          <p:nvPr/>
        </p:nvSpPr>
        <p:spPr>
          <a:xfrm>
            <a:off x="3650066" y="190038"/>
            <a:ext cx="2736000" cy="23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EDEDED"/>
                </a:solidFill>
                <a:latin typeface="Lexend"/>
                <a:ea typeface="Lexend"/>
                <a:cs typeface="Lexend"/>
                <a:sym typeface="Lexend"/>
              </a:rPr>
              <a:t>HIGH</a:t>
            </a:r>
            <a:endParaRPr b="1" sz="3500">
              <a:solidFill>
                <a:srgbClr val="EDEDED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EDEDED"/>
                </a:solidFill>
                <a:latin typeface="Lexend"/>
                <a:ea typeface="Lexend"/>
                <a:cs typeface="Lexend"/>
                <a:sym typeface="Lexend"/>
              </a:rPr>
              <a:t>QUALITY PICTURE</a:t>
            </a:r>
            <a:endParaRPr b="1" sz="3500">
              <a:solidFill>
                <a:srgbClr val="EDEDED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EDEDED"/>
                </a:solidFill>
                <a:latin typeface="Lexend"/>
                <a:ea typeface="Lexend"/>
                <a:cs typeface="Lexend"/>
                <a:sym typeface="Lexend"/>
              </a:rPr>
              <a:t>HERE</a:t>
            </a:r>
            <a:endParaRPr b="1" sz="3500">
              <a:solidFill>
                <a:srgbClr val="EDEDED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646725" y="2918335"/>
            <a:ext cx="2736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3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CONTACTS</a:t>
            </a:r>
            <a:endParaRPr b="1" sz="23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3658175" y="3426279"/>
            <a:ext cx="2856362" cy="200100"/>
            <a:chOff x="3658175" y="3426279"/>
            <a:chExt cx="2856362" cy="200100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3778537" y="3426279"/>
              <a:ext cx="2736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+1-123-4567-890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658175" y="3509379"/>
              <a:ext cx="33900" cy="33900"/>
            </a:xfrm>
            <a:prstGeom prst="ellipse">
              <a:avLst/>
            </a:prstGeom>
            <a:solidFill>
              <a:srgbClr val="13131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3658175" y="3767137"/>
            <a:ext cx="2856362" cy="200100"/>
            <a:chOff x="3658175" y="3426279"/>
            <a:chExt cx="2856362" cy="200100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3778537" y="3426279"/>
              <a:ext cx="2736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yourbusiness@mail.ltd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658175" y="3509379"/>
              <a:ext cx="33900" cy="33900"/>
            </a:xfrm>
            <a:prstGeom prst="ellipse">
              <a:avLst/>
            </a:prstGeom>
            <a:solidFill>
              <a:srgbClr val="13131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3658175" y="4107996"/>
            <a:ext cx="2856362" cy="200100"/>
            <a:chOff x="3658175" y="3426279"/>
            <a:chExt cx="2856362" cy="200100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3778537" y="3426279"/>
              <a:ext cx="2736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www.yourbusiness.ltd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3658175" y="3509379"/>
              <a:ext cx="33900" cy="33900"/>
            </a:xfrm>
            <a:prstGeom prst="ellipse">
              <a:avLst/>
            </a:prstGeom>
            <a:solidFill>
              <a:srgbClr val="13131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3658175" y="4448854"/>
            <a:ext cx="2856362" cy="400200"/>
            <a:chOff x="3658175" y="3426279"/>
            <a:chExt cx="2856362" cy="400200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3778537" y="3426279"/>
              <a:ext cx="2736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123 Mansfield ave St. 30,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Los Angeles, CA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3658175" y="3509379"/>
              <a:ext cx="33900" cy="33900"/>
            </a:xfrm>
            <a:prstGeom prst="ellipse">
              <a:avLst/>
            </a:prstGeom>
            <a:solidFill>
              <a:srgbClr val="13131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" name="Google Shape;78;p13"/>
          <p:cNvSpPr txBox="1"/>
          <p:nvPr/>
        </p:nvSpPr>
        <p:spPr>
          <a:xfrm>
            <a:off x="3646725" y="5112046"/>
            <a:ext cx="2736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3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APPOINTMENT</a:t>
            </a:r>
            <a:endParaRPr b="1" sz="23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3646737" y="5619990"/>
            <a:ext cx="2736000" cy="7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How to schedule </a:t>
            </a:r>
            <a:endParaRPr sz="1300"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appointments and hours of operations.</a:t>
            </a:r>
            <a:endParaRPr sz="1300"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80" name="Google Shape;80;p13"/>
          <p:cNvGrpSpPr/>
          <p:nvPr/>
        </p:nvGrpSpPr>
        <p:grpSpPr>
          <a:xfrm>
            <a:off x="3658175" y="6618350"/>
            <a:ext cx="2781583" cy="839750"/>
            <a:chOff x="3658175" y="6618350"/>
            <a:chExt cx="2781583" cy="839750"/>
          </a:xfrm>
        </p:grpSpPr>
        <p:grpSp>
          <p:nvGrpSpPr>
            <p:cNvPr id="81" name="Google Shape;81;p13"/>
            <p:cNvGrpSpPr/>
            <p:nvPr/>
          </p:nvGrpSpPr>
          <p:grpSpPr>
            <a:xfrm>
              <a:off x="3658175" y="7246300"/>
              <a:ext cx="211800" cy="211800"/>
              <a:chOff x="3658175" y="7246300"/>
              <a:chExt cx="211800" cy="211800"/>
            </a:xfrm>
          </p:grpSpPr>
          <p:sp>
            <p:nvSpPr>
              <p:cNvPr id="82" name="Google Shape;82;p13"/>
              <p:cNvSpPr/>
              <p:nvPr/>
            </p:nvSpPr>
            <p:spPr>
              <a:xfrm>
                <a:off x="3658175" y="7246300"/>
                <a:ext cx="211800" cy="211800"/>
              </a:xfrm>
              <a:prstGeom prst="ellipse">
                <a:avLst/>
              </a:prstGeom>
              <a:noFill/>
              <a:ln cap="flat" cmpd="sng" w="9525">
                <a:solidFill>
                  <a:srgbClr val="13131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83" name="Google Shape;83;p13" title="mingcute_pinterest-line.png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3695475" y="7283600"/>
                <a:ext cx="137200" cy="1372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4" name="Google Shape;84;p13"/>
            <p:cNvGrpSpPr/>
            <p:nvPr/>
          </p:nvGrpSpPr>
          <p:grpSpPr>
            <a:xfrm>
              <a:off x="3658175" y="6618350"/>
              <a:ext cx="211800" cy="211800"/>
              <a:chOff x="3658175" y="6618350"/>
              <a:chExt cx="211800" cy="211800"/>
            </a:xfrm>
          </p:grpSpPr>
          <p:pic>
            <p:nvPicPr>
              <p:cNvPr id="85" name="Google Shape;85;p13" title="gg_facebook.png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3697225" y="6657400"/>
                <a:ext cx="133700" cy="133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6" name="Google Shape;86;p13"/>
              <p:cNvSpPr/>
              <p:nvPr/>
            </p:nvSpPr>
            <p:spPr>
              <a:xfrm>
                <a:off x="3658175" y="6618350"/>
                <a:ext cx="211800" cy="211800"/>
              </a:xfrm>
              <a:prstGeom prst="ellipse">
                <a:avLst/>
              </a:prstGeom>
              <a:noFill/>
              <a:ln cap="flat" cmpd="sng" w="9525">
                <a:solidFill>
                  <a:srgbClr val="13131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3658175" y="6938675"/>
              <a:ext cx="211800" cy="211800"/>
              <a:chOff x="3658175" y="6938675"/>
              <a:chExt cx="211800" cy="211800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3658175" y="6938675"/>
                <a:ext cx="211800" cy="211800"/>
              </a:xfrm>
              <a:prstGeom prst="ellipse">
                <a:avLst/>
              </a:prstGeom>
              <a:noFill/>
              <a:ln cap="flat" cmpd="sng" w="9525">
                <a:solidFill>
                  <a:srgbClr val="13131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89" name="Google Shape;89;p13" title="line-md_instagram.png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3704400" y="6984900"/>
                <a:ext cx="119350" cy="1193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90" name="Google Shape;90;p13"/>
            <p:cNvSpPr txBox="1"/>
            <p:nvPr/>
          </p:nvSpPr>
          <p:spPr>
            <a:xfrm>
              <a:off x="3952158" y="6624194"/>
              <a:ext cx="2487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your.business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3952158" y="6951719"/>
              <a:ext cx="2487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your.business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3952158" y="7252144"/>
              <a:ext cx="2487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your.business</a:t>
              </a:r>
              <a:endParaRPr sz="1300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93" name="Google Shape;93;p13"/>
          <p:cNvSpPr txBox="1"/>
          <p:nvPr/>
        </p:nvSpPr>
        <p:spPr>
          <a:xfrm>
            <a:off x="7031625" y="212850"/>
            <a:ext cx="28563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0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YOUR CREATIVE TITLE IS </a:t>
            </a:r>
            <a:endParaRPr b="1" sz="40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0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HERE</a:t>
            </a:r>
            <a:endParaRPr b="1" sz="40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7031625" y="2755475"/>
            <a:ext cx="2928600" cy="8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[Your Slogan Here] – 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Inspiring, Engaging, and Unforgettable!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7015105" y="7246300"/>
            <a:ext cx="90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Your logo</a:t>
            </a:r>
            <a:endParaRPr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8259594" y="7246300"/>
            <a:ext cx="90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2028</a:t>
            </a:r>
            <a:endParaRPr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97" name="Google Shape;97;p13"/>
          <p:cNvGrpSpPr/>
          <p:nvPr/>
        </p:nvGrpSpPr>
        <p:grpSpPr>
          <a:xfrm>
            <a:off x="7992119" y="7287857"/>
            <a:ext cx="155100" cy="134450"/>
            <a:chOff x="7995050" y="7291275"/>
            <a:chExt cx="155100" cy="134450"/>
          </a:xfrm>
        </p:grpSpPr>
        <p:cxnSp>
          <p:nvCxnSpPr>
            <p:cNvPr id="98" name="Google Shape;98;p13"/>
            <p:cNvCxnSpPr/>
            <p:nvPr/>
          </p:nvCxnSpPr>
          <p:spPr>
            <a:xfrm>
              <a:off x="7995050" y="7358500"/>
              <a:ext cx="155100" cy="0"/>
            </a:xfrm>
            <a:prstGeom prst="straightConnector1">
              <a:avLst/>
            </a:prstGeom>
            <a:noFill/>
            <a:ln cap="flat" cmpd="sng" w="19050">
              <a:solidFill>
                <a:srgbClr val="13131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9" name="Google Shape;99;p13"/>
            <p:cNvSpPr/>
            <p:nvPr/>
          </p:nvSpPr>
          <p:spPr>
            <a:xfrm>
              <a:off x="8075939" y="7291275"/>
              <a:ext cx="69500" cy="134450"/>
            </a:xfrm>
            <a:custGeom>
              <a:rect b="b" l="l" r="r" t="t"/>
              <a:pathLst>
                <a:path extrusionOk="0" h="5378" w="2780">
                  <a:moveTo>
                    <a:pt x="183" y="0"/>
                  </a:moveTo>
                  <a:lnTo>
                    <a:pt x="2780" y="2598"/>
                  </a:lnTo>
                  <a:lnTo>
                    <a:pt x="0" y="5378"/>
                  </a:lnTo>
                </a:path>
              </a:pathLst>
            </a:custGeom>
            <a:noFill/>
            <a:ln cap="flat" cmpd="sng" w="19050">
              <a:solidFill>
                <a:srgbClr val="131313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/>
          <p:nvPr/>
        </p:nvSpPr>
        <p:spPr>
          <a:xfrm>
            <a:off x="3439625" y="80700"/>
            <a:ext cx="3183900" cy="7611000"/>
          </a:xfrm>
          <a:prstGeom prst="rect">
            <a:avLst/>
          </a:prstGeom>
          <a:noFill/>
          <a:ln cap="flat" cmpd="sng" w="9525">
            <a:solidFill>
              <a:srgbClr val="BEBCB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 txBox="1"/>
          <p:nvPr/>
        </p:nvSpPr>
        <p:spPr>
          <a:xfrm>
            <a:off x="343725" y="1089392"/>
            <a:ext cx="2736000" cy="61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0000">
                <a:solidFill>
                  <a:srgbClr val="F8F8F8"/>
                </a:solidFill>
                <a:latin typeface="Lexend"/>
                <a:ea typeface="Lexend"/>
                <a:cs typeface="Lexend"/>
                <a:sym typeface="Lexend"/>
              </a:rPr>
              <a:t>3</a:t>
            </a:r>
            <a:endParaRPr b="1" sz="40000">
              <a:solidFill>
                <a:srgbClr val="F8F8F8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7860525" y="4422327"/>
            <a:ext cx="2145600" cy="3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3100">
                <a:solidFill>
                  <a:srgbClr val="F8F8F8"/>
                </a:solidFill>
                <a:latin typeface="Lexend"/>
                <a:ea typeface="Lexend"/>
                <a:cs typeface="Lexend"/>
                <a:sym typeface="Lexend"/>
              </a:rPr>
              <a:t>1</a:t>
            </a:r>
            <a:endParaRPr b="1" sz="23100">
              <a:solidFill>
                <a:srgbClr val="F8F8F8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3706825" y="2440886"/>
            <a:ext cx="2736000" cy="37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4100">
                <a:solidFill>
                  <a:srgbClr val="F8F8F8"/>
                </a:solidFill>
                <a:latin typeface="Lexend"/>
                <a:ea typeface="Lexend"/>
                <a:cs typeface="Lexend"/>
                <a:sym typeface="Lexend"/>
              </a:rPr>
              <a:t>2</a:t>
            </a:r>
            <a:endParaRPr b="1" sz="24100">
              <a:solidFill>
                <a:srgbClr val="F8F8F8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273712" y="240176"/>
            <a:ext cx="27360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7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BUSINESS SERVICES</a:t>
            </a:r>
            <a:endParaRPr b="1" sz="37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109" name="Google Shape;109;p14"/>
          <p:cNvCxnSpPr/>
          <p:nvPr/>
        </p:nvCxnSpPr>
        <p:spPr>
          <a:xfrm>
            <a:off x="3363225" y="0"/>
            <a:ext cx="0" cy="7770300"/>
          </a:xfrm>
          <a:prstGeom prst="straightConnector1">
            <a:avLst/>
          </a:prstGeom>
          <a:noFill/>
          <a:ln cap="flat" cmpd="sng" w="19050">
            <a:solidFill>
              <a:srgbClr val="BEBCB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4"/>
          <p:cNvCxnSpPr/>
          <p:nvPr/>
        </p:nvCxnSpPr>
        <p:spPr>
          <a:xfrm>
            <a:off x="6708852" y="0"/>
            <a:ext cx="0" cy="7770300"/>
          </a:xfrm>
          <a:prstGeom prst="straightConnector1">
            <a:avLst/>
          </a:prstGeom>
          <a:noFill/>
          <a:ln cap="flat" cmpd="sng" w="9525">
            <a:solidFill>
              <a:srgbClr val="BEBCB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14"/>
          <p:cNvSpPr txBox="1"/>
          <p:nvPr/>
        </p:nvSpPr>
        <p:spPr>
          <a:xfrm>
            <a:off x="3650066" y="190038"/>
            <a:ext cx="27360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200">
                <a:solidFill>
                  <a:srgbClr val="EDEDED"/>
                </a:solidFill>
                <a:latin typeface="Lexend"/>
                <a:ea typeface="Lexend"/>
                <a:cs typeface="Lexend"/>
                <a:sym typeface="Lexend"/>
              </a:rPr>
              <a:t>HIGH</a:t>
            </a:r>
            <a:endParaRPr b="1" sz="4200">
              <a:solidFill>
                <a:srgbClr val="EDEDED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200">
                <a:solidFill>
                  <a:srgbClr val="EDEDED"/>
                </a:solidFill>
                <a:latin typeface="Lexend"/>
                <a:ea typeface="Lexend"/>
                <a:cs typeface="Lexend"/>
                <a:sym typeface="Lexend"/>
              </a:rPr>
              <a:t>QUALITY PICTURE</a:t>
            </a:r>
            <a:endParaRPr b="1" sz="4200">
              <a:solidFill>
                <a:srgbClr val="EDEDED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200">
                <a:solidFill>
                  <a:srgbClr val="EDEDED"/>
                </a:solidFill>
                <a:latin typeface="Lexend"/>
                <a:ea typeface="Lexend"/>
                <a:cs typeface="Lexend"/>
                <a:sym typeface="Lexend"/>
              </a:rPr>
              <a:t>HERE</a:t>
            </a:r>
            <a:endParaRPr b="1" sz="4200">
              <a:solidFill>
                <a:srgbClr val="EDEDED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7031625" y="241425"/>
            <a:ext cx="2856300" cy="10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WHY CHOOSE US</a:t>
            </a:r>
            <a:endParaRPr b="1" sz="35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7015105" y="7246300"/>
            <a:ext cx="90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Your logo</a:t>
            </a:r>
            <a:endParaRPr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8259594" y="7246300"/>
            <a:ext cx="90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2028</a:t>
            </a:r>
            <a:endParaRPr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115" name="Google Shape;115;p14"/>
          <p:cNvGrpSpPr/>
          <p:nvPr/>
        </p:nvGrpSpPr>
        <p:grpSpPr>
          <a:xfrm>
            <a:off x="7992119" y="7287857"/>
            <a:ext cx="155100" cy="134450"/>
            <a:chOff x="7995050" y="7291275"/>
            <a:chExt cx="155100" cy="134450"/>
          </a:xfrm>
        </p:grpSpPr>
        <p:cxnSp>
          <p:nvCxnSpPr>
            <p:cNvPr id="116" name="Google Shape;116;p14"/>
            <p:cNvCxnSpPr/>
            <p:nvPr/>
          </p:nvCxnSpPr>
          <p:spPr>
            <a:xfrm>
              <a:off x="7995050" y="7358500"/>
              <a:ext cx="155100" cy="0"/>
            </a:xfrm>
            <a:prstGeom prst="straightConnector1">
              <a:avLst/>
            </a:prstGeom>
            <a:noFill/>
            <a:ln cap="flat" cmpd="sng" w="19050">
              <a:solidFill>
                <a:srgbClr val="13131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7" name="Google Shape;117;p14"/>
            <p:cNvSpPr/>
            <p:nvPr/>
          </p:nvSpPr>
          <p:spPr>
            <a:xfrm>
              <a:off x="8075939" y="7291275"/>
              <a:ext cx="69500" cy="134450"/>
            </a:xfrm>
            <a:custGeom>
              <a:rect b="b" l="l" r="r" t="t"/>
              <a:pathLst>
                <a:path extrusionOk="0" h="5378" w="2780">
                  <a:moveTo>
                    <a:pt x="183" y="0"/>
                  </a:moveTo>
                  <a:lnTo>
                    <a:pt x="2780" y="2598"/>
                  </a:lnTo>
                  <a:lnTo>
                    <a:pt x="0" y="5378"/>
                  </a:lnTo>
                </a:path>
              </a:pathLst>
            </a:custGeom>
            <a:noFill/>
            <a:ln cap="flat" cmpd="sng" w="19050">
              <a:solidFill>
                <a:srgbClr val="131313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18" name="Google Shape;118;p14"/>
          <p:cNvGrpSpPr/>
          <p:nvPr/>
        </p:nvGrpSpPr>
        <p:grpSpPr>
          <a:xfrm>
            <a:off x="317625" y="1582700"/>
            <a:ext cx="2745425" cy="1626700"/>
            <a:chOff x="317625" y="1582700"/>
            <a:chExt cx="2745425" cy="1626700"/>
          </a:xfrm>
        </p:grpSpPr>
        <p:sp>
          <p:nvSpPr>
            <p:cNvPr id="119" name="Google Shape;119;p14"/>
            <p:cNvSpPr txBox="1"/>
            <p:nvPr/>
          </p:nvSpPr>
          <p:spPr>
            <a:xfrm>
              <a:off x="456523" y="2003600"/>
              <a:ext cx="2483700" cy="107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Provide a concise overview of the service, highlighting its purpose and key benefits. What problem does it solve? Who is it for?</a:t>
              </a:r>
              <a:endParaRPr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317625" y="1748900"/>
              <a:ext cx="2745425" cy="1460500"/>
            </a:xfrm>
            <a:custGeom>
              <a:rect b="b" l="l" r="r" t="t"/>
              <a:pathLst>
                <a:path extrusionOk="0" h="58420" w="109817">
                  <a:moveTo>
                    <a:pt x="14194" y="0"/>
                  </a:moveTo>
                  <a:lnTo>
                    <a:pt x="0" y="0"/>
                  </a:lnTo>
                  <a:lnTo>
                    <a:pt x="0" y="58420"/>
                  </a:lnTo>
                  <a:lnTo>
                    <a:pt x="109817" y="58420"/>
                  </a:lnTo>
                  <a:lnTo>
                    <a:pt x="109817" y="0"/>
                  </a:lnTo>
                  <a:lnTo>
                    <a:pt x="95623" y="0"/>
                  </a:lnTo>
                </a:path>
              </a:pathLst>
            </a:custGeom>
            <a:noFill/>
            <a:ln cap="flat" cmpd="sng" w="9525">
              <a:solidFill>
                <a:srgbClr val="C0B9B9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21" name="Google Shape;121;p14"/>
            <p:cNvSpPr txBox="1"/>
            <p:nvPr/>
          </p:nvSpPr>
          <p:spPr>
            <a:xfrm>
              <a:off x="574250" y="1582700"/>
              <a:ext cx="22323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200">
                  <a:solidFill>
                    <a:srgbClr val="747474"/>
                  </a:solidFill>
                  <a:latin typeface="Lexend"/>
                  <a:ea typeface="Lexend"/>
                  <a:cs typeface="Lexend"/>
                  <a:sym typeface="Lexend"/>
                </a:rPr>
                <a:t>SERVICE 1</a:t>
              </a:r>
              <a:endParaRPr b="1" sz="2200">
                <a:solidFill>
                  <a:srgbClr val="747474"/>
                </a:solidFill>
                <a:latin typeface="Lexend"/>
                <a:ea typeface="Lexend"/>
                <a:cs typeface="Lexend"/>
                <a:sym typeface="Lexend"/>
              </a:endParaRPr>
            </a:p>
          </p:txBody>
        </p:sp>
      </p:grpSp>
      <p:grpSp>
        <p:nvGrpSpPr>
          <p:cNvPr id="122" name="Google Shape;122;p14"/>
          <p:cNvGrpSpPr/>
          <p:nvPr/>
        </p:nvGrpSpPr>
        <p:grpSpPr>
          <a:xfrm>
            <a:off x="317625" y="3560757"/>
            <a:ext cx="2745425" cy="1626700"/>
            <a:chOff x="317625" y="1582700"/>
            <a:chExt cx="2745425" cy="1626700"/>
          </a:xfrm>
        </p:grpSpPr>
        <p:sp>
          <p:nvSpPr>
            <p:cNvPr id="123" name="Google Shape;123;p14"/>
            <p:cNvSpPr txBox="1"/>
            <p:nvPr/>
          </p:nvSpPr>
          <p:spPr>
            <a:xfrm>
              <a:off x="456523" y="2003600"/>
              <a:ext cx="2483700" cy="107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Provide a concise overview of the service, highlighting its purpose and key benefits. What problem does it solve? Who is it for?</a:t>
              </a:r>
              <a:endParaRPr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317625" y="1748900"/>
              <a:ext cx="2745425" cy="1460500"/>
            </a:xfrm>
            <a:custGeom>
              <a:rect b="b" l="l" r="r" t="t"/>
              <a:pathLst>
                <a:path extrusionOk="0" h="58420" w="109817">
                  <a:moveTo>
                    <a:pt x="14194" y="0"/>
                  </a:moveTo>
                  <a:lnTo>
                    <a:pt x="0" y="0"/>
                  </a:lnTo>
                  <a:lnTo>
                    <a:pt x="0" y="58420"/>
                  </a:lnTo>
                  <a:lnTo>
                    <a:pt x="109817" y="58420"/>
                  </a:lnTo>
                  <a:lnTo>
                    <a:pt x="109817" y="0"/>
                  </a:lnTo>
                  <a:lnTo>
                    <a:pt x="95623" y="0"/>
                  </a:lnTo>
                </a:path>
              </a:pathLst>
            </a:custGeom>
            <a:noFill/>
            <a:ln cap="flat" cmpd="sng" w="9525">
              <a:solidFill>
                <a:srgbClr val="C0B9B9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25" name="Google Shape;125;p14"/>
            <p:cNvSpPr txBox="1"/>
            <p:nvPr/>
          </p:nvSpPr>
          <p:spPr>
            <a:xfrm>
              <a:off x="574250" y="1582700"/>
              <a:ext cx="22323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200">
                  <a:solidFill>
                    <a:srgbClr val="747474"/>
                  </a:solidFill>
                  <a:latin typeface="Lexend"/>
                  <a:ea typeface="Lexend"/>
                  <a:cs typeface="Lexend"/>
                  <a:sym typeface="Lexend"/>
                </a:rPr>
                <a:t>SERVICE 2</a:t>
              </a:r>
              <a:endParaRPr b="1" sz="2200">
                <a:solidFill>
                  <a:srgbClr val="747474"/>
                </a:solidFill>
                <a:latin typeface="Lexend"/>
                <a:ea typeface="Lexend"/>
                <a:cs typeface="Lexend"/>
                <a:sym typeface="Lexend"/>
              </a:endParaRPr>
            </a:p>
          </p:txBody>
        </p:sp>
      </p:grpSp>
      <p:grpSp>
        <p:nvGrpSpPr>
          <p:cNvPr id="126" name="Google Shape;126;p14"/>
          <p:cNvGrpSpPr/>
          <p:nvPr/>
        </p:nvGrpSpPr>
        <p:grpSpPr>
          <a:xfrm>
            <a:off x="317625" y="5536803"/>
            <a:ext cx="2745425" cy="1626700"/>
            <a:chOff x="317625" y="1582700"/>
            <a:chExt cx="2745425" cy="1626700"/>
          </a:xfrm>
        </p:grpSpPr>
        <p:sp>
          <p:nvSpPr>
            <p:cNvPr id="127" name="Google Shape;127;p14"/>
            <p:cNvSpPr txBox="1"/>
            <p:nvPr/>
          </p:nvSpPr>
          <p:spPr>
            <a:xfrm>
              <a:off x="456523" y="2003600"/>
              <a:ext cx="2483700" cy="107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13131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Provide a concise overview of the service, highlighting its purpose and key benefits. What problem does it solve? Who is it for?</a:t>
              </a:r>
              <a:endParaRPr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317625" y="1748900"/>
              <a:ext cx="2745425" cy="1460500"/>
            </a:xfrm>
            <a:custGeom>
              <a:rect b="b" l="l" r="r" t="t"/>
              <a:pathLst>
                <a:path extrusionOk="0" h="58420" w="109817">
                  <a:moveTo>
                    <a:pt x="14194" y="0"/>
                  </a:moveTo>
                  <a:lnTo>
                    <a:pt x="0" y="0"/>
                  </a:lnTo>
                  <a:lnTo>
                    <a:pt x="0" y="58420"/>
                  </a:lnTo>
                  <a:lnTo>
                    <a:pt x="109817" y="58420"/>
                  </a:lnTo>
                  <a:lnTo>
                    <a:pt x="109817" y="0"/>
                  </a:lnTo>
                  <a:lnTo>
                    <a:pt x="95623" y="0"/>
                  </a:lnTo>
                </a:path>
              </a:pathLst>
            </a:custGeom>
            <a:noFill/>
            <a:ln cap="flat" cmpd="sng" w="9525">
              <a:solidFill>
                <a:srgbClr val="C0B9B9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29" name="Google Shape;129;p14"/>
            <p:cNvSpPr txBox="1"/>
            <p:nvPr/>
          </p:nvSpPr>
          <p:spPr>
            <a:xfrm>
              <a:off x="574250" y="1582700"/>
              <a:ext cx="22323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200">
                  <a:solidFill>
                    <a:srgbClr val="747474"/>
                  </a:solidFill>
                  <a:latin typeface="Lexend"/>
                  <a:ea typeface="Lexend"/>
                  <a:cs typeface="Lexend"/>
                  <a:sym typeface="Lexend"/>
                </a:rPr>
                <a:t>SERVICE 3</a:t>
              </a:r>
              <a:endParaRPr b="1" sz="2200">
                <a:solidFill>
                  <a:srgbClr val="747474"/>
                </a:solidFill>
                <a:latin typeface="Lexend"/>
                <a:ea typeface="Lexend"/>
                <a:cs typeface="Lexend"/>
                <a:sym typeface="Lexend"/>
              </a:endParaRPr>
            </a:p>
          </p:txBody>
        </p:sp>
      </p:grpSp>
      <p:sp>
        <p:nvSpPr>
          <p:cNvPr id="130" name="Google Shape;130;p14"/>
          <p:cNvSpPr txBox="1"/>
          <p:nvPr/>
        </p:nvSpPr>
        <p:spPr>
          <a:xfrm>
            <a:off x="3646737" y="6003282"/>
            <a:ext cx="27360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500">
                <a:solidFill>
                  <a:srgbClr val="131313"/>
                </a:solidFill>
                <a:latin typeface="Lexend"/>
                <a:ea typeface="Lexend"/>
                <a:cs typeface="Lexend"/>
                <a:sym typeface="Lexend"/>
              </a:rPr>
              <a:t>“INSPIRING QUOTE ABOUT YOUR BUSINESS”</a:t>
            </a:r>
            <a:endParaRPr b="1" sz="2500">
              <a:solidFill>
                <a:srgbClr val="13131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7031625" y="1465000"/>
            <a:ext cx="28563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[Unique Selling Point]</a:t>
            </a: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 – We offer [key benefit] that sets us apart from the competition.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14"/>
          <p:cNvSpPr txBox="1"/>
          <p:nvPr/>
        </p:nvSpPr>
        <p:spPr>
          <a:xfrm>
            <a:off x="7031625" y="2417500"/>
            <a:ext cx="2856300" cy="10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[Quality/Expertise] </a:t>
            </a: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–</a:t>
            </a:r>
            <a:r>
              <a:rPr b="1"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Our team of experts ensures [high standards, top-tier service, or specialized knowledge].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3" name="Google Shape;133;p14"/>
          <p:cNvSpPr txBox="1"/>
          <p:nvPr/>
        </p:nvSpPr>
        <p:spPr>
          <a:xfrm>
            <a:off x="7031625" y="3617611"/>
            <a:ext cx="28563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[Innovation/Efficiency] – </a:t>
            </a:r>
            <a:endParaRPr b="1"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Our approach is designed to be [cutting-edge, efficient, or cost-effective], making your experience seamless.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14"/>
          <p:cNvSpPr txBox="1"/>
          <p:nvPr/>
        </p:nvSpPr>
        <p:spPr>
          <a:xfrm>
            <a:off x="7031625" y="5056175"/>
            <a:ext cx="2856300" cy="10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[Reliability/Trust] – </a:t>
            </a:r>
            <a:r>
              <a:rPr lang="uk">
                <a:solidFill>
                  <a:srgbClr val="131313"/>
                </a:solidFill>
                <a:latin typeface="Montserrat"/>
                <a:ea typeface="Montserrat"/>
                <a:cs typeface="Montserrat"/>
                <a:sym typeface="Montserrat"/>
              </a:rPr>
              <a:t>With [years of experience, a proven track record, or strong customer feedback], you can count on us.</a:t>
            </a:r>
            <a:endParaRPr>
              <a:solidFill>
                <a:srgbClr val="13131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