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8229600" cx="3657600"/>
  <p:notesSz cx="6858000" cy="9144000"/>
  <p:embeddedFontLst>
    <p:embeddedFont>
      <p:font typeface="Italiana"/>
      <p:regular r:id="rId6"/>
    </p:embeddedFont>
    <p:embeddedFont>
      <p:font typeface="Antic Didon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Italiana-regular.fntdata"/><Relationship Id="rId7" Type="http://schemas.openxmlformats.org/officeDocument/2006/relationships/font" Target="fonts/AnticDid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667328" y="685800"/>
            <a:ext cx="152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4683" y="1191320"/>
            <a:ext cx="3408300" cy="328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4680" y="4534600"/>
            <a:ext cx="3408300" cy="12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4680" y="1769800"/>
            <a:ext cx="3408300" cy="31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4680" y="5043560"/>
            <a:ext cx="3408300" cy="20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4680" y="3441360"/>
            <a:ext cx="3408300" cy="134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4680" y="1843960"/>
            <a:ext cx="34083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4680" y="1843960"/>
            <a:ext cx="15999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32960" y="1843960"/>
            <a:ext cx="1599900" cy="54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4680" y="888960"/>
            <a:ext cx="1123200" cy="12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4680" y="2223360"/>
            <a:ext cx="1123200" cy="50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6100" y="720240"/>
            <a:ext cx="2547000" cy="654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" y="-200"/>
            <a:ext cx="1828800" cy="822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6200" y="1973080"/>
            <a:ext cx="1618200" cy="23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6200" y="4484920"/>
            <a:ext cx="1618200" cy="19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75800" y="1158520"/>
            <a:ext cx="1534800" cy="591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4680" y="6768920"/>
            <a:ext cx="2399400" cy="9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4680" y="712040"/>
            <a:ext cx="34083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4680" y="1843960"/>
            <a:ext cx="3408300" cy="54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88983" y="7461147"/>
            <a:ext cx="2196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3657600" cy="8229600"/>
            <a:chOff x="0" y="0"/>
            <a:chExt cx="3657600" cy="8229600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0"/>
              <a:ext cx="1134025" cy="115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384050" y="5842100"/>
              <a:ext cx="1273550" cy="2387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619646" y="497509"/>
            <a:ext cx="2790310" cy="7349125"/>
            <a:chOff x="619646" y="497509"/>
            <a:chExt cx="2790310" cy="7349125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1305156" y="497509"/>
              <a:ext cx="2104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rPr>
                <a:t>MENU</a:t>
              </a:r>
              <a:endParaRPr sz="5100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endParaRPr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630000" y="1575950"/>
              <a:ext cx="2272800" cy="5361837"/>
              <a:chOff x="630000" y="1575950"/>
              <a:chExt cx="2272800" cy="5361837"/>
            </a:xfrm>
          </p:grpSpPr>
          <p:grpSp>
            <p:nvGrpSpPr>
              <p:cNvPr id="60" name="Google Shape;60;p13"/>
              <p:cNvGrpSpPr/>
              <p:nvPr/>
            </p:nvGrpSpPr>
            <p:grpSpPr>
              <a:xfrm>
                <a:off x="630000" y="1575950"/>
                <a:ext cx="2272800" cy="1007095"/>
                <a:chOff x="630000" y="1575950"/>
                <a:chExt cx="2272800" cy="1007095"/>
              </a:xfrm>
            </p:grpSpPr>
            <p:sp>
              <p:nvSpPr>
                <p:cNvPr id="61" name="Google Shape;61;p13"/>
                <p:cNvSpPr txBox="1"/>
                <p:nvPr/>
              </p:nvSpPr>
              <p:spPr>
                <a:xfrm>
                  <a:off x="630000" y="1575950"/>
                  <a:ext cx="22728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600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rPr>
                    <a:t>APPETIZER</a:t>
                  </a:r>
                  <a:endParaRPr sz="1600"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endParaRPr>
                </a:p>
              </p:txBody>
            </p:sp>
            <p:sp>
              <p:nvSpPr>
                <p:cNvPr id="62" name="Google Shape;62;p13"/>
                <p:cNvSpPr txBox="1"/>
                <p:nvPr/>
              </p:nvSpPr>
              <p:spPr>
                <a:xfrm>
                  <a:off x="630000" y="2033445"/>
                  <a:ext cx="2272800" cy="54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Creamy ricotta polenta cake with mushroom ragout and fire roasted tomato sauce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</p:txBody>
            </p:sp>
          </p:grpSp>
          <p:grpSp>
            <p:nvGrpSpPr>
              <p:cNvPr id="63" name="Google Shape;63;p13"/>
              <p:cNvGrpSpPr/>
              <p:nvPr/>
            </p:nvGrpSpPr>
            <p:grpSpPr>
              <a:xfrm>
                <a:off x="630000" y="2758830"/>
                <a:ext cx="2272800" cy="1007095"/>
                <a:chOff x="630000" y="1575950"/>
                <a:chExt cx="2272800" cy="1007095"/>
              </a:xfrm>
            </p:grpSpPr>
            <p:sp>
              <p:nvSpPr>
                <p:cNvPr id="64" name="Google Shape;64;p13"/>
                <p:cNvSpPr txBox="1"/>
                <p:nvPr/>
              </p:nvSpPr>
              <p:spPr>
                <a:xfrm>
                  <a:off x="630000" y="1575950"/>
                  <a:ext cx="22728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600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rPr>
                    <a:t>STARTERS</a:t>
                  </a:r>
                  <a:endParaRPr sz="1600"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endParaRPr>
                </a:p>
              </p:txBody>
            </p:sp>
            <p:sp>
              <p:nvSpPr>
                <p:cNvPr id="65" name="Google Shape;65;p13"/>
                <p:cNvSpPr txBox="1"/>
                <p:nvPr/>
              </p:nvSpPr>
              <p:spPr>
                <a:xfrm>
                  <a:off x="630000" y="2033445"/>
                  <a:ext cx="2272800" cy="54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Grilled filet with caramelized shallots served with mashed potatoes, carrots, and green beans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</p:txBody>
            </p:sp>
          </p:grpSp>
          <p:grpSp>
            <p:nvGrpSpPr>
              <p:cNvPr id="66" name="Google Shape;66;p13"/>
              <p:cNvGrpSpPr/>
              <p:nvPr/>
            </p:nvGrpSpPr>
            <p:grpSpPr>
              <a:xfrm>
                <a:off x="630000" y="3942042"/>
                <a:ext cx="2272800" cy="1200895"/>
                <a:chOff x="630000" y="1575950"/>
                <a:chExt cx="2272800" cy="1200895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630000" y="1575950"/>
                  <a:ext cx="22728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600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rPr>
                    <a:t>MAIN COURSE</a:t>
                  </a:r>
                  <a:endParaRPr sz="1600"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630000" y="2033445"/>
                  <a:ext cx="2272800" cy="743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Grilled salmon with lemon basil 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sauce, served with roasted potatoes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Grilled vegetable risotto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Assorted grilled vegetables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630000" y="5319042"/>
                <a:ext cx="2272800" cy="1618745"/>
                <a:chOff x="630000" y="5319042"/>
                <a:chExt cx="2272800" cy="1618745"/>
              </a:xfrm>
            </p:grpSpPr>
            <p:grpSp>
              <p:nvGrpSpPr>
                <p:cNvPr id="70" name="Google Shape;70;p13"/>
                <p:cNvGrpSpPr/>
                <p:nvPr/>
              </p:nvGrpSpPr>
              <p:grpSpPr>
                <a:xfrm>
                  <a:off x="630000" y="5319042"/>
                  <a:ext cx="2272800" cy="812995"/>
                  <a:chOff x="630000" y="1575950"/>
                  <a:chExt cx="2272800" cy="812995"/>
                </a:xfrm>
              </p:grpSpPr>
              <p:sp>
                <p:nvSpPr>
                  <p:cNvPr id="71" name="Google Shape;71;p13"/>
                  <p:cNvSpPr txBox="1"/>
                  <p:nvPr/>
                </p:nvSpPr>
                <p:spPr>
                  <a:xfrm>
                    <a:off x="630000" y="1575950"/>
                    <a:ext cx="2272800" cy="2463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600">
                        <a:solidFill>
                          <a:schemeClr val="dk1"/>
                        </a:solidFill>
                        <a:latin typeface="Italiana"/>
                        <a:ea typeface="Italiana"/>
                        <a:cs typeface="Italiana"/>
                        <a:sym typeface="Italiana"/>
                      </a:rPr>
                      <a:t>DESSERTS</a:t>
                    </a:r>
                    <a:endParaRPr sz="1600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endParaRPr>
                  </a:p>
                </p:txBody>
              </p:sp>
              <p:sp>
                <p:nvSpPr>
                  <p:cNvPr id="72" name="Google Shape;72;p13"/>
                  <p:cNvSpPr txBox="1"/>
                  <p:nvPr/>
                </p:nvSpPr>
                <p:spPr>
                  <a:xfrm>
                    <a:off x="630000" y="2033445"/>
                    <a:ext cx="2272800" cy="3555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50">
                        <a:solidFill>
                          <a:schemeClr val="dk1"/>
                        </a:solidFill>
                        <a:latin typeface="Antic Didone"/>
                        <a:ea typeface="Antic Didone"/>
                        <a:cs typeface="Antic Didone"/>
                        <a:sym typeface="Antic Didone"/>
                      </a:rPr>
                      <a:t>Celebration cake, layers of vanilla sponge and strawberry mousse</a:t>
                    </a:r>
                    <a:endParaRPr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endParaRPr>
                  </a:p>
                </p:txBody>
              </p:sp>
            </p:grpSp>
            <p:sp>
              <p:nvSpPr>
                <p:cNvPr id="73" name="Google Shape;73;p13"/>
                <p:cNvSpPr txBox="1"/>
                <p:nvPr/>
              </p:nvSpPr>
              <p:spPr>
                <a:xfrm>
                  <a:off x="630000" y="6388187"/>
                  <a:ext cx="2272800" cy="54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Coffee and tea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French macarons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  <a:p>
                  <a:pPr indent="0" lvl="0" marL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50">
                      <a:solidFill>
                        <a:schemeClr val="dk1"/>
                      </a:solidFill>
                      <a:latin typeface="Antic Didone"/>
                      <a:ea typeface="Antic Didone"/>
                      <a:cs typeface="Antic Didone"/>
                      <a:sym typeface="Antic Didone"/>
                    </a:rPr>
                    <a:t>After-dinner liqueurs</a:t>
                  </a:r>
                  <a:endParaRPr sz="105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endParaRPr>
                </a:p>
              </p:txBody>
            </p:sp>
          </p:grpSp>
        </p:grpSp>
        <p:grpSp>
          <p:nvGrpSpPr>
            <p:cNvPr id="74" name="Google Shape;74;p13"/>
            <p:cNvGrpSpPr/>
            <p:nvPr/>
          </p:nvGrpSpPr>
          <p:grpSpPr>
            <a:xfrm>
              <a:off x="619646" y="7307851"/>
              <a:ext cx="1432650" cy="538784"/>
              <a:chOff x="619646" y="7307851"/>
              <a:chExt cx="1432650" cy="538784"/>
            </a:xfrm>
          </p:grpSpPr>
          <p:grpSp>
            <p:nvGrpSpPr>
              <p:cNvPr id="75" name="Google Shape;75;p13"/>
              <p:cNvGrpSpPr/>
              <p:nvPr/>
            </p:nvGrpSpPr>
            <p:grpSpPr>
              <a:xfrm>
                <a:off x="619646" y="7307851"/>
                <a:ext cx="1432650" cy="300175"/>
                <a:chOff x="630000" y="7307851"/>
                <a:chExt cx="1432650" cy="300175"/>
              </a:xfrm>
            </p:grpSpPr>
            <p:sp>
              <p:nvSpPr>
                <p:cNvPr id="76" name="Google Shape;76;p13"/>
                <p:cNvSpPr txBox="1"/>
                <p:nvPr/>
              </p:nvSpPr>
              <p:spPr>
                <a:xfrm>
                  <a:off x="630000" y="7330600"/>
                  <a:ext cx="5925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rPr>
                    <a:t>OLIVIA</a:t>
                  </a:r>
                  <a:endParaRPr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endParaRPr>
                </a:p>
              </p:txBody>
            </p:sp>
            <p:sp>
              <p:nvSpPr>
                <p:cNvPr id="77" name="Google Shape;77;p13"/>
                <p:cNvSpPr txBox="1"/>
                <p:nvPr/>
              </p:nvSpPr>
              <p:spPr>
                <a:xfrm>
                  <a:off x="1470150" y="7330600"/>
                  <a:ext cx="5925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chemeClr val="dk1"/>
                      </a:solidFill>
                      <a:latin typeface="Italiana"/>
                      <a:ea typeface="Italiana"/>
                      <a:cs typeface="Italiana"/>
                      <a:sym typeface="Italiana"/>
                    </a:rPr>
                    <a:t>DAVID</a:t>
                  </a:r>
                  <a:endParaRPr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endParaRPr>
                </a:p>
              </p:txBody>
            </p:sp>
            <p:pic>
              <p:nvPicPr>
                <p:cNvPr id="78" name="Google Shape;78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1228311" y="7307851"/>
                  <a:ext cx="187950" cy="3001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79" name="Google Shape;79;p13"/>
              <p:cNvSpPr txBox="1"/>
              <p:nvPr/>
            </p:nvSpPr>
            <p:spPr>
              <a:xfrm>
                <a:off x="619647" y="7677435"/>
                <a:ext cx="891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Antic Didone"/>
                    <a:ea typeface="Antic Didone"/>
                    <a:cs typeface="Antic Didone"/>
                    <a:sym typeface="Antic Didone"/>
                  </a:rPr>
                  <a:t>06.22.2025</a:t>
                </a:r>
                <a:endParaRPr sz="1100">
                  <a:solidFill>
                    <a:schemeClr val="dk1"/>
                  </a:solidFill>
                  <a:latin typeface="Antic Didone"/>
                  <a:ea typeface="Antic Didone"/>
                  <a:cs typeface="Antic Didone"/>
                  <a:sym typeface="Antic Didone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