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Waterfall"/>
      <p:regular r:id="rId7"/>
    </p:embeddedFont>
    <p:embeddedFont>
      <p:font typeface="EB Garamond Medium"/>
      <p:regular r:id="rId8"/>
      <p:bold r:id="rId9"/>
      <p:italic r:id="rId10"/>
      <p:boldItalic r:id="rId11"/>
    </p:embeddedFont>
    <p:embeddedFont>
      <p:font typeface="EB 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Medium-boldItalic.fntdata"/><Relationship Id="rId10" Type="http://schemas.openxmlformats.org/officeDocument/2006/relationships/font" Target="fonts/EBGaramondMedium-italic.fntdata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bold.fntdata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Waterfall-regular.fntdata"/><Relationship Id="rId8" Type="http://schemas.openxmlformats.org/officeDocument/2006/relationships/font" Target="fonts/EBGaramon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334" l="16106" r="6679" t="5559"/>
          <a:stretch/>
        </p:blipFill>
        <p:spPr>
          <a:xfrm>
            <a:off x="0" y="0"/>
            <a:ext cx="7559998" cy="106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24600" y="-163553"/>
            <a:ext cx="6006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100">
                <a:solidFill>
                  <a:srgbClr val="DB3E56"/>
                </a:solidFill>
                <a:latin typeface="Waterfall"/>
                <a:ea typeface="Waterfall"/>
                <a:cs typeface="Waterfall"/>
                <a:sym typeface="Waterfall"/>
              </a:rPr>
              <a:t>Weekend</a:t>
            </a:r>
            <a:endParaRPr sz="14100">
              <a:solidFill>
                <a:srgbClr val="DB3E56"/>
              </a:solidFill>
              <a:latin typeface="Waterfall"/>
              <a:ea typeface="Waterfall"/>
              <a:cs typeface="Waterfall"/>
              <a:sym typeface="Waterfal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24650" y="1652713"/>
            <a:ext cx="3710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500">
                <a:solidFill>
                  <a:srgbClr val="64203C"/>
                </a:solidFill>
                <a:latin typeface="EB Garamond"/>
                <a:ea typeface="EB Garamond"/>
                <a:cs typeface="EB Garamond"/>
                <a:sym typeface="EB Garamond"/>
              </a:rPr>
              <a:t>ITINERARY</a:t>
            </a:r>
            <a:endParaRPr sz="3500">
              <a:solidFill>
                <a:srgbClr val="64203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1109850" y="2507689"/>
            <a:ext cx="5340300" cy="601836"/>
            <a:chOff x="1109900" y="2507689"/>
            <a:chExt cx="5340300" cy="601836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109900" y="2507689"/>
              <a:ext cx="5340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rgbClr val="DB3E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Sophia's 35th Birthday Celebration Weekend</a:t>
              </a:r>
              <a:endParaRPr b="1" sz="1700">
                <a:solidFill>
                  <a:srgbClr val="DB3E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119850" y="2847925"/>
              <a:ext cx="3320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rgbClr val="DB3E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22–24 March 2025</a:t>
              </a:r>
              <a:endParaRPr sz="1700">
                <a:solidFill>
                  <a:srgbClr val="DB3E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1385376" y="3375800"/>
            <a:ext cx="108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121212"/>
                </a:solidFill>
                <a:latin typeface="EB Garamond"/>
                <a:ea typeface="EB Garamond"/>
                <a:cs typeface="EB Garamond"/>
                <a:sym typeface="EB Garamond"/>
              </a:rPr>
              <a:t>FRIDAY</a:t>
            </a:r>
            <a:endParaRPr b="1" sz="1500">
              <a:solidFill>
                <a:srgbClr val="12121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1385376" y="3491300"/>
            <a:ext cx="5106175" cy="1668000"/>
            <a:chOff x="1385376" y="3491300"/>
            <a:chExt cx="5106175" cy="166800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2674950" y="3491300"/>
              <a:ext cx="3408300" cy="0"/>
            </a:xfrm>
            <a:prstGeom prst="straightConnector1">
              <a:avLst/>
            </a:prstGeom>
            <a:noFill/>
            <a:ln cap="flat" cmpd="sng" w="19050">
              <a:solidFill>
                <a:srgbClr val="12121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13"/>
            <p:cNvSpPr txBox="1"/>
            <p:nvPr/>
          </p:nvSpPr>
          <p:spPr>
            <a:xfrm>
              <a:off x="1385376" y="3686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8:00 AM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74950" y="3686300"/>
              <a:ext cx="3816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Grab breakfast and get ready for a scenic trip.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385376" y="39968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11:30 AM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674950" y="3996800"/>
              <a:ext cx="3816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Arrive at Oakridge Winery, Yarra Valley.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385376" y="4307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12:00 PM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2674950" y="4307300"/>
              <a:ext cx="3816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Lunch at Harvest Table Restaurant.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1385376" y="46178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2:00 PM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2674950" y="4617800"/>
              <a:ext cx="3816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Explore local vineyards and wine tasting.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385376" y="4928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7:00 PM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2674950" y="4928300"/>
              <a:ext cx="3816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Dinner at Willow’s Garden Bistro.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1385376" y="5540578"/>
            <a:ext cx="108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121212"/>
                </a:solidFill>
                <a:latin typeface="EB Garamond"/>
                <a:ea typeface="EB Garamond"/>
                <a:cs typeface="EB Garamond"/>
                <a:sym typeface="EB Garamond"/>
              </a:rPr>
              <a:t>SATURDAY</a:t>
            </a:r>
            <a:endParaRPr b="1" sz="1500">
              <a:solidFill>
                <a:srgbClr val="12121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1385376" y="5656078"/>
            <a:ext cx="4919874" cy="1357500"/>
            <a:chOff x="1385376" y="3491300"/>
            <a:chExt cx="4919874" cy="1357500"/>
          </a:xfrm>
        </p:grpSpPr>
        <p:cxnSp>
          <p:nvCxnSpPr>
            <p:cNvPr id="75" name="Google Shape;75;p13"/>
            <p:cNvCxnSpPr/>
            <p:nvPr/>
          </p:nvCxnSpPr>
          <p:spPr>
            <a:xfrm>
              <a:off x="2674950" y="3491300"/>
              <a:ext cx="2997300" cy="0"/>
            </a:xfrm>
            <a:prstGeom prst="straightConnector1">
              <a:avLst/>
            </a:prstGeom>
            <a:noFill/>
            <a:ln cap="flat" cmpd="sng" w="19050">
              <a:solidFill>
                <a:srgbClr val="12121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" name="Google Shape;76;p13"/>
            <p:cNvSpPr txBox="1"/>
            <p:nvPr/>
          </p:nvSpPr>
          <p:spPr>
            <a:xfrm>
              <a:off x="1385376" y="3686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10:00 AM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2674949" y="3686300"/>
              <a:ext cx="3408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Brunch at the vacation house.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385376" y="39968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1:00 PM  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2674949" y="3996800"/>
              <a:ext cx="3408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Tour at Sunlit Ridge Vineyards.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1385376" y="4307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3:00 PM  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2674949" y="4307300"/>
              <a:ext cx="3408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Private wine blending workshop.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1385376" y="46178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6:00 PM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2674950" y="4617797"/>
              <a:ext cx="3630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Dinner party at Maple Lane House with music.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84" name="Google Shape;84;p13"/>
          <p:cNvSpPr txBox="1"/>
          <p:nvPr/>
        </p:nvSpPr>
        <p:spPr>
          <a:xfrm>
            <a:off x="1385376" y="7394853"/>
            <a:ext cx="108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121212"/>
                </a:solidFill>
                <a:latin typeface="EB Garamond"/>
                <a:ea typeface="EB Garamond"/>
                <a:cs typeface="EB Garamond"/>
                <a:sym typeface="EB Garamond"/>
              </a:rPr>
              <a:t>SUNDAY</a:t>
            </a:r>
            <a:endParaRPr b="1" sz="1500">
              <a:solidFill>
                <a:srgbClr val="12121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1385376" y="7510353"/>
            <a:ext cx="4919874" cy="1357500"/>
            <a:chOff x="1385376" y="3491300"/>
            <a:chExt cx="4919874" cy="1357500"/>
          </a:xfrm>
        </p:grpSpPr>
        <p:cxnSp>
          <p:nvCxnSpPr>
            <p:cNvPr id="86" name="Google Shape;86;p13"/>
            <p:cNvCxnSpPr/>
            <p:nvPr/>
          </p:nvCxnSpPr>
          <p:spPr>
            <a:xfrm>
              <a:off x="2674950" y="3491300"/>
              <a:ext cx="3408300" cy="0"/>
            </a:xfrm>
            <a:prstGeom prst="straightConnector1">
              <a:avLst/>
            </a:prstGeom>
            <a:noFill/>
            <a:ln cap="flat" cmpd="sng" w="19050">
              <a:solidFill>
                <a:srgbClr val="12121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7" name="Google Shape;87;p13"/>
            <p:cNvSpPr txBox="1"/>
            <p:nvPr/>
          </p:nvSpPr>
          <p:spPr>
            <a:xfrm>
              <a:off x="1385376" y="3686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9:00 AM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674949" y="3686300"/>
              <a:ext cx="3408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Relaxed breakfast and coffee by the pool.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385376" y="39968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1:00 PM 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2674949" y="3996800"/>
              <a:ext cx="3408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Visit Amber Hills Cheese Farm.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1385376" y="43073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3:30 PM  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2674949" y="4307300"/>
              <a:ext cx="3408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Farewell drinks at Haven’s Wine Cellar.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1385376" y="4617800"/>
              <a:ext cx="10827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5:00 PM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2674950" y="4617797"/>
              <a:ext cx="3630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121212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Head back home.</a:t>
              </a:r>
              <a:endParaRPr sz="1500">
                <a:solidFill>
                  <a:srgbClr val="121212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