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692000" cx="7560000"/>
  <p:notesSz cx="6858000" cy="9144000"/>
  <p:embeddedFontLst>
    <p:embeddedFont>
      <p:font typeface="Nunit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2" Type="http://schemas.openxmlformats.org/officeDocument/2006/relationships/font" Target="fonts/Nunito-boldItalic.fntdata"/><Relationship Id="rId9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b2e1873c6_0_6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b2e1873c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b2e1873c6_0_23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b2e1873c6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b2e1873c6_0_34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bb2e1873c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50" y="359275"/>
            <a:ext cx="5409875" cy="1140600"/>
            <a:chOff x="150" y="359275"/>
            <a:chExt cx="5409875" cy="1140600"/>
          </a:xfrm>
        </p:grpSpPr>
        <p:sp>
          <p:nvSpPr>
            <p:cNvPr id="55" name="Google Shape;55;p13"/>
            <p:cNvSpPr/>
            <p:nvPr/>
          </p:nvSpPr>
          <p:spPr>
            <a:xfrm rot="5400000">
              <a:off x="2583875" y="-1326275"/>
              <a:ext cx="1140600" cy="4511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0E9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 rot="5400000">
              <a:off x="2166125" y="-1326275"/>
              <a:ext cx="1140600" cy="4511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D7C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rot="5400000">
              <a:off x="1685700" y="-1326275"/>
              <a:ext cx="1140600" cy="4511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1A1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360000" y="558100"/>
            <a:ext cx="3880200" cy="709150"/>
            <a:chOff x="360000" y="558100"/>
            <a:chExt cx="3880200" cy="70915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360000" y="558100"/>
              <a:ext cx="3880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 S H L E Y  S T O N E</a:t>
              </a: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360000" y="1067150"/>
              <a:ext cx="2601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Senior Software Engineer</a:t>
              </a:r>
              <a:endPara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21205" l="11701" r="11716" t="2213"/>
          <a:stretch/>
        </p:blipFill>
        <p:spPr>
          <a:xfrm>
            <a:off x="5792100" y="359275"/>
            <a:ext cx="1140600" cy="11406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>
            <a:off x="364625" y="1860359"/>
            <a:ext cx="6838800" cy="0"/>
          </a:xfrm>
          <a:prstGeom prst="straightConnector1">
            <a:avLst/>
          </a:prstGeom>
          <a:noFill/>
          <a:ln cap="flat" cmpd="sng" w="19050">
            <a:solidFill>
              <a:srgbClr val="C1A1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3"/>
          <p:cNvSpPr txBox="1"/>
          <p:nvPr/>
        </p:nvSpPr>
        <p:spPr>
          <a:xfrm>
            <a:off x="360000" y="2320425"/>
            <a:ext cx="194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CONTACT INFORMATION: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48860" y="2754906"/>
            <a:ext cx="194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+1 (555) 123-4567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48860" y="2959623"/>
            <a:ext cx="194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ashley.stone@example.com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48860" y="3160170"/>
            <a:ext cx="194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linkedin.com/in/ashleystone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801150" y="2320425"/>
            <a:ext cx="2675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PROFESSIONAL SUMMARY: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789988" y="2754900"/>
            <a:ext cx="441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Highly skilled Senior Software Engineer with over 8 years of experience in full-stack development. Proficient in various programming languages and frameworks, with a strong background in system architecture design, database management, and team leadership. Adept at collaborating with cross-functional teams to deliver high-quality software solutions.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60000" y="3550859"/>
            <a:ext cx="194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SKILLS: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48860" y="3968629"/>
            <a:ext cx="194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Programming Languages: </a:t>
            </a: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Java, JavaScript, Python, SQL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48860" y="4378046"/>
            <a:ext cx="194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Web Development Frameworks: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AngularJS, Node.js, Spring Boot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790010" y="3946348"/>
            <a:ext cx="194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WORK EXPERIENCE: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348860" y="4989539"/>
            <a:ext cx="1946100" cy="548017"/>
            <a:chOff x="348860" y="4989539"/>
            <a:chExt cx="1946100" cy="548017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348860" y="4989539"/>
              <a:ext cx="1946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Database Technologies: </a:t>
              </a: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MySQL, MongoDB, PostgreSQL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48860" y="5398956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Cloud Platforms: AWS, Microsoft 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348860" y="5802839"/>
            <a:ext cx="1946100" cy="1170842"/>
            <a:chOff x="348860" y="4989539"/>
            <a:chExt cx="1946100" cy="1170842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348860" y="4989539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Version Control: </a:t>
              </a: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Git, SVN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348860" y="5190781"/>
              <a:ext cx="19461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Agile Methodologies: Scrum, 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Kanban Strong problem-solving 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and analytical skills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Excellent communication and leadership abilities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348860" y="7205800"/>
            <a:ext cx="1957240" cy="1176176"/>
            <a:chOff x="348860" y="7205800"/>
            <a:chExt cx="1957240" cy="1176176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360000" y="7205800"/>
              <a:ext cx="194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C1A188"/>
                  </a:solidFill>
                  <a:latin typeface="Nunito"/>
                  <a:ea typeface="Nunito"/>
                  <a:cs typeface="Nunito"/>
                  <a:sym typeface="Nunito"/>
                </a:rPr>
                <a:t>EDUCATION:</a:t>
              </a:r>
              <a:endParaRPr b="1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348860" y="7623570"/>
              <a:ext cx="1946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Master of Science in Computer Science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48860" y="8035776"/>
              <a:ext cx="1946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University of Technology, 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Innovations, and Science, 2013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348860" y="8614100"/>
            <a:ext cx="1957240" cy="773606"/>
            <a:chOff x="348860" y="8614100"/>
            <a:chExt cx="1957240" cy="773606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360000" y="8614100"/>
              <a:ext cx="194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C1A188"/>
                  </a:solidFill>
                  <a:latin typeface="Nunito"/>
                  <a:ea typeface="Nunito"/>
                  <a:cs typeface="Nunito"/>
                  <a:sym typeface="Nunito"/>
                </a:rPr>
                <a:t>LANGUAGES:</a:t>
              </a:r>
              <a:endParaRPr b="1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348860" y="9043011"/>
              <a:ext cx="1946100" cy="344695"/>
              <a:chOff x="348860" y="9043011"/>
              <a:chExt cx="1946100" cy="344695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348860" y="9043011"/>
                <a:ext cx="1946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English (Native proficiency)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348860" y="9249106"/>
                <a:ext cx="1946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Spanish (B2)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88" name="Google Shape;88;p13"/>
          <p:cNvGrpSpPr/>
          <p:nvPr/>
        </p:nvGrpSpPr>
        <p:grpSpPr>
          <a:xfrm>
            <a:off x="348860" y="9656019"/>
            <a:ext cx="1957240" cy="550800"/>
            <a:chOff x="348860" y="8614100"/>
            <a:chExt cx="1957240" cy="550800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360000" y="8614100"/>
              <a:ext cx="194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C1A188"/>
                  </a:solidFill>
                  <a:latin typeface="Nunito"/>
                  <a:ea typeface="Nunito"/>
                  <a:cs typeface="Nunito"/>
                  <a:sym typeface="Nunito"/>
                </a:rPr>
                <a:t>REFERENCES:</a:t>
              </a:r>
              <a:endParaRPr b="1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348860" y="902630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Available upon request.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91" name="Google Shape;91;p13"/>
          <p:cNvCxnSpPr/>
          <p:nvPr/>
        </p:nvCxnSpPr>
        <p:spPr>
          <a:xfrm>
            <a:off x="2441115" y="2352625"/>
            <a:ext cx="0" cy="7848900"/>
          </a:xfrm>
          <a:prstGeom prst="straightConnector1">
            <a:avLst/>
          </a:prstGeom>
          <a:noFill/>
          <a:ln cap="flat" cmpd="sng" w="19050">
            <a:solidFill>
              <a:srgbClr val="C1A1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3"/>
          <p:cNvSpPr/>
          <p:nvPr/>
        </p:nvSpPr>
        <p:spPr>
          <a:xfrm>
            <a:off x="2369275" y="4358975"/>
            <a:ext cx="143700" cy="143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1A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" name="Google Shape;93;p13"/>
          <p:cNvGrpSpPr/>
          <p:nvPr/>
        </p:nvGrpSpPr>
        <p:grpSpPr>
          <a:xfrm>
            <a:off x="2789997" y="4374925"/>
            <a:ext cx="4440078" cy="2790351"/>
            <a:chOff x="2789997" y="4374925"/>
            <a:chExt cx="4440078" cy="2790351"/>
          </a:xfrm>
        </p:grpSpPr>
        <p:grpSp>
          <p:nvGrpSpPr>
            <p:cNvPr id="94" name="Google Shape;94;p13"/>
            <p:cNvGrpSpPr/>
            <p:nvPr/>
          </p:nvGrpSpPr>
          <p:grpSpPr>
            <a:xfrm>
              <a:off x="2789997" y="4374925"/>
              <a:ext cx="3281400" cy="541250"/>
              <a:chOff x="2789997" y="4374925"/>
              <a:chExt cx="3281400" cy="541250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2789997" y="4374925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SENIOR SOFTWARE ENGINEER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2789997" y="4576250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Tech Innovations Inc., San Francisco, CA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2789997" y="4777575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August 2018 - Present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2816350" y="5181125"/>
              <a:ext cx="4413725" cy="346200"/>
              <a:chOff x="2816350" y="5181125"/>
              <a:chExt cx="4413725" cy="34620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Lead the development team in designing and implementing scalable and efficient    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solutions for complex business requirements.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2816350" y="5593923"/>
              <a:ext cx="4413725" cy="346200"/>
              <a:chOff x="2816350" y="5181125"/>
              <a:chExt cx="4413725" cy="346200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Spearhead the migration of legacy systems to modern, cloud-based architectures,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resulting in improved performance and reduced maintenance costs.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2816350" y="6000103"/>
              <a:ext cx="4413725" cy="346200"/>
              <a:chOff x="2816350" y="5181125"/>
              <a:chExt cx="4413725" cy="346200"/>
            </a:xfrm>
          </p:grpSpPr>
          <p:sp>
            <p:nvSpPr>
              <p:cNvPr id="105" name="Google Shape;105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Collaborate with product managers and stakeholders to define project scopes,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prioritize tasks, and ensure timely delivery of features.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13"/>
            <p:cNvGrpSpPr/>
            <p:nvPr/>
          </p:nvGrpSpPr>
          <p:grpSpPr>
            <a:xfrm>
              <a:off x="2816350" y="6412901"/>
              <a:ext cx="4413725" cy="346200"/>
              <a:chOff x="2816350" y="5181125"/>
              <a:chExt cx="4413725" cy="346200"/>
            </a:xfrm>
          </p:grpSpPr>
          <p:sp>
            <p:nvSpPr>
              <p:cNvPr id="108" name="Google Shape;108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Mentor junior engineers, conducting code reviews, providing technical guidance,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and fostering a culture of continuous learning and improvement.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2816350" y="6819076"/>
              <a:ext cx="4413725" cy="346200"/>
              <a:chOff x="2816350" y="5181125"/>
              <a:chExt cx="4413725" cy="346200"/>
            </a:xfrm>
          </p:grpSpPr>
          <p:sp>
            <p:nvSpPr>
              <p:cNvPr id="111" name="Google Shape;111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Implemented CI/CD pipelines to automate the software deployment process,  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increasing deployment frequency and reducing manual errors.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" name="Google Shape;113;p13"/>
          <p:cNvSpPr/>
          <p:nvPr/>
        </p:nvSpPr>
        <p:spPr>
          <a:xfrm>
            <a:off x="2369275" y="7402198"/>
            <a:ext cx="143700" cy="143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1A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3"/>
          <p:cNvGrpSpPr/>
          <p:nvPr/>
        </p:nvGrpSpPr>
        <p:grpSpPr>
          <a:xfrm>
            <a:off x="2789997" y="7418148"/>
            <a:ext cx="4440078" cy="2790351"/>
            <a:chOff x="2789997" y="4374925"/>
            <a:chExt cx="4440078" cy="2790351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2789997" y="4374925"/>
              <a:ext cx="3281400" cy="541250"/>
              <a:chOff x="2789997" y="4374925"/>
              <a:chExt cx="3281400" cy="541250"/>
            </a:xfrm>
          </p:grpSpPr>
          <p:sp>
            <p:nvSpPr>
              <p:cNvPr id="116" name="Google Shape;116;p13"/>
              <p:cNvSpPr txBox="1"/>
              <p:nvPr/>
            </p:nvSpPr>
            <p:spPr>
              <a:xfrm>
                <a:off x="2789997" y="4374925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ENGINEER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2789997" y="4576250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CodeCrafters Co., Seattle, WA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2789997" y="4777575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June 2015 - July 2018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2816350" y="5181125"/>
              <a:ext cx="4413725" cy="346200"/>
              <a:chOff x="2816350" y="5181125"/>
              <a:chExt cx="4413725" cy="3462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Developed web applications using AngularJS and Node.js, contributing to a 30%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increase in user engagement and customer satisfaction.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2816350" y="5593923"/>
              <a:ext cx="4413725" cy="346200"/>
              <a:chOff x="2816350" y="5181125"/>
              <a:chExt cx="4413725" cy="3462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Designed and optimized SQL databases for efficient data storage and retrieval,   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reducing query times by 40%.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2816350" y="6000103"/>
              <a:ext cx="4413725" cy="346200"/>
              <a:chOff x="2816350" y="5181125"/>
              <a:chExt cx="4413725" cy="3462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Implemented RESTful APIs for seamless integration between frontend and   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backend systems, improving overall system performance and reliability.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2816350" y="6412901"/>
              <a:ext cx="4413725" cy="346200"/>
              <a:chOff x="2816350" y="5181125"/>
              <a:chExt cx="4413725" cy="346200"/>
            </a:xfrm>
          </p:grpSpPr>
          <p:sp>
            <p:nvSpPr>
              <p:cNvPr id="129" name="Google Shape;129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Collaborated with cross-functional teams to gather requirements, plan project   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timelines, and deliver high-quality software solutions within budget constraints.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2816350" y="6819076"/>
              <a:ext cx="4413725" cy="346200"/>
              <a:chOff x="2816350" y="5181125"/>
              <a:chExt cx="4413725" cy="346200"/>
            </a:xfrm>
          </p:grpSpPr>
          <p:sp>
            <p:nvSpPr>
              <p:cNvPr id="132" name="Google Shape;132;p13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Conducted unit testing and debugging to ensure the stability and reliability of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applications.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4"/>
          <p:cNvGrpSpPr/>
          <p:nvPr/>
        </p:nvGrpSpPr>
        <p:grpSpPr>
          <a:xfrm>
            <a:off x="602250" y="355675"/>
            <a:ext cx="6355500" cy="1147800"/>
            <a:chOff x="602250" y="355675"/>
            <a:chExt cx="6355500" cy="1147800"/>
          </a:xfrm>
        </p:grpSpPr>
        <p:sp>
          <p:nvSpPr>
            <p:cNvPr id="139" name="Google Shape;139;p14"/>
            <p:cNvSpPr/>
            <p:nvPr/>
          </p:nvSpPr>
          <p:spPr>
            <a:xfrm>
              <a:off x="602250" y="355675"/>
              <a:ext cx="6355500" cy="1147800"/>
            </a:xfrm>
            <a:prstGeom prst="roundRect">
              <a:avLst>
                <a:gd fmla="val 50000" name="adj"/>
              </a:avLst>
            </a:prstGeom>
            <a:solidFill>
              <a:srgbClr val="F0E9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82500" y="355675"/>
              <a:ext cx="5595000" cy="1147800"/>
            </a:xfrm>
            <a:prstGeom prst="roundRect">
              <a:avLst>
                <a:gd fmla="val 50000" name="adj"/>
              </a:avLst>
            </a:prstGeom>
            <a:solidFill>
              <a:srgbClr val="D7C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1470750" y="355675"/>
              <a:ext cx="4618500" cy="1147800"/>
            </a:xfrm>
            <a:prstGeom prst="roundRect">
              <a:avLst>
                <a:gd fmla="val 50000" name="adj"/>
              </a:avLst>
            </a:prstGeom>
            <a:solidFill>
              <a:srgbClr val="C1A1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4"/>
          <p:cNvSpPr txBox="1"/>
          <p:nvPr/>
        </p:nvSpPr>
        <p:spPr>
          <a:xfrm>
            <a:off x="1920125" y="583728"/>
            <a:ext cx="38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S H L E Y  S T O N E</a:t>
            </a: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2559275" y="1064975"/>
            <a:ext cx="2601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Senior Software Engineer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4" name="Google Shape;144;p14"/>
          <p:cNvCxnSpPr/>
          <p:nvPr/>
        </p:nvCxnSpPr>
        <p:spPr>
          <a:xfrm>
            <a:off x="364625" y="1860359"/>
            <a:ext cx="6838800" cy="0"/>
          </a:xfrm>
          <a:prstGeom prst="straightConnector1">
            <a:avLst/>
          </a:prstGeom>
          <a:noFill/>
          <a:ln cap="flat" cmpd="sng" w="19050">
            <a:solidFill>
              <a:srgbClr val="C1A1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4"/>
          <p:cNvSpPr txBox="1"/>
          <p:nvPr/>
        </p:nvSpPr>
        <p:spPr>
          <a:xfrm>
            <a:off x="360000" y="2320425"/>
            <a:ext cx="194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TECHNICAL SKILLS: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46" name="Google Shape;146;p14"/>
          <p:cNvGrpSpPr/>
          <p:nvPr/>
        </p:nvGrpSpPr>
        <p:grpSpPr>
          <a:xfrm>
            <a:off x="348860" y="2754906"/>
            <a:ext cx="1946100" cy="343317"/>
            <a:chOff x="348860" y="2754906"/>
            <a:chExt cx="1946100" cy="343317"/>
          </a:xfrm>
        </p:grpSpPr>
        <p:sp>
          <p:nvSpPr>
            <p:cNvPr id="147" name="Google Shape;147;p14"/>
            <p:cNvSpPr txBox="1"/>
            <p:nvPr/>
          </p:nvSpPr>
          <p:spPr>
            <a:xfrm>
              <a:off x="348860" y="2754906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Programming Languages: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348860" y="2959623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Java, JavaScript, Python, SQL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49" name="Google Shape;149;p14"/>
          <p:cNvSpPr txBox="1"/>
          <p:nvPr/>
        </p:nvSpPr>
        <p:spPr>
          <a:xfrm>
            <a:off x="2801150" y="2320425"/>
            <a:ext cx="2675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WORK EXPERIENCE: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0" name="Google Shape;150;p14"/>
          <p:cNvCxnSpPr/>
          <p:nvPr/>
        </p:nvCxnSpPr>
        <p:spPr>
          <a:xfrm>
            <a:off x="2441115" y="2352625"/>
            <a:ext cx="0" cy="7848900"/>
          </a:xfrm>
          <a:prstGeom prst="straightConnector1">
            <a:avLst/>
          </a:prstGeom>
          <a:noFill/>
          <a:ln cap="flat" cmpd="sng" w="19050">
            <a:solidFill>
              <a:srgbClr val="C1A1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4"/>
          <p:cNvSpPr/>
          <p:nvPr/>
        </p:nvSpPr>
        <p:spPr>
          <a:xfrm>
            <a:off x="2369275" y="2754900"/>
            <a:ext cx="143700" cy="143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1A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4"/>
          <p:cNvGrpSpPr/>
          <p:nvPr/>
        </p:nvGrpSpPr>
        <p:grpSpPr>
          <a:xfrm>
            <a:off x="2789997" y="5400198"/>
            <a:ext cx="4440078" cy="1971378"/>
            <a:chOff x="2789997" y="4374925"/>
            <a:chExt cx="4440078" cy="1971378"/>
          </a:xfrm>
        </p:grpSpPr>
        <p:grpSp>
          <p:nvGrpSpPr>
            <p:cNvPr id="153" name="Google Shape;153;p14"/>
            <p:cNvGrpSpPr/>
            <p:nvPr/>
          </p:nvGrpSpPr>
          <p:grpSpPr>
            <a:xfrm>
              <a:off x="2789997" y="4374925"/>
              <a:ext cx="3281400" cy="541250"/>
              <a:chOff x="2789997" y="4374925"/>
              <a:chExt cx="3281400" cy="541250"/>
            </a:xfrm>
          </p:grpSpPr>
          <p:sp>
            <p:nvSpPr>
              <p:cNvPr id="154" name="Google Shape;154;p14"/>
              <p:cNvSpPr txBox="1"/>
              <p:nvPr/>
            </p:nvSpPr>
            <p:spPr>
              <a:xfrm>
                <a:off x="2789997" y="4374925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DEVELOPMENT INTERN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5" name="Google Shape;155;p14"/>
              <p:cNvSpPr txBox="1"/>
              <p:nvPr/>
            </p:nvSpPr>
            <p:spPr>
              <a:xfrm>
                <a:off x="2789997" y="4576250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Tech Solutions Group, Los Angeles, CA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6" name="Google Shape;156;p14"/>
              <p:cNvSpPr txBox="1"/>
              <p:nvPr/>
            </p:nvSpPr>
            <p:spPr>
              <a:xfrm>
                <a:off x="2789997" y="4777575"/>
                <a:ext cx="3281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May 2012 - August 2012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57" name="Google Shape;157;p14"/>
            <p:cNvGrpSpPr/>
            <p:nvPr/>
          </p:nvGrpSpPr>
          <p:grpSpPr>
            <a:xfrm>
              <a:off x="2816350" y="5181125"/>
              <a:ext cx="4413725" cy="346200"/>
              <a:chOff x="2816350" y="5181125"/>
              <a:chExt cx="4413725" cy="346200"/>
            </a:xfrm>
          </p:grpSpPr>
          <p:sp>
            <p:nvSpPr>
              <p:cNvPr id="158" name="Google Shape;158;p14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Assisted senior developers in designing and implementing software features for c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 client projects.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9" name="Google Shape;159;p14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14"/>
            <p:cNvGrpSpPr/>
            <p:nvPr/>
          </p:nvGrpSpPr>
          <p:grpSpPr>
            <a:xfrm>
              <a:off x="2816350" y="5593923"/>
              <a:ext cx="4413725" cy="346200"/>
              <a:chOff x="2816350" y="5181125"/>
              <a:chExt cx="4413725" cy="346200"/>
            </a:xfrm>
          </p:grpSpPr>
          <p:sp>
            <p:nvSpPr>
              <p:cNvPr id="161" name="Google Shape;161;p14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Conducted research on emerging technologies and presented findings to the   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development team.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4"/>
            <p:cNvGrpSpPr/>
            <p:nvPr/>
          </p:nvGrpSpPr>
          <p:grpSpPr>
            <a:xfrm>
              <a:off x="2816350" y="6000103"/>
              <a:ext cx="4413725" cy="346200"/>
              <a:chOff x="2816350" y="5181125"/>
              <a:chExt cx="4413725" cy="346200"/>
            </a:xfrm>
          </p:grpSpPr>
          <p:sp>
            <p:nvSpPr>
              <p:cNvPr id="164" name="Google Shape;164;p14"/>
              <p:cNvSpPr txBox="1"/>
              <p:nvPr/>
            </p:nvSpPr>
            <p:spPr>
              <a:xfrm>
                <a:off x="2918775" y="5181125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Participated in team meetings and contributed ideas to improve development   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processes.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5" name="Google Shape;165;p14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6" name="Google Shape;166;p14"/>
          <p:cNvGrpSpPr/>
          <p:nvPr/>
        </p:nvGrpSpPr>
        <p:grpSpPr>
          <a:xfrm>
            <a:off x="348860" y="3160170"/>
            <a:ext cx="1946100" cy="333940"/>
            <a:chOff x="348860" y="3160170"/>
            <a:chExt cx="1946100" cy="333940"/>
          </a:xfrm>
        </p:grpSpPr>
        <p:sp>
          <p:nvSpPr>
            <p:cNvPr id="167" name="Google Shape;167;p14"/>
            <p:cNvSpPr txBox="1"/>
            <p:nvPr/>
          </p:nvSpPr>
          <p:spPr>
            <a:xfrm>
              <a:off x="348860" y="316017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Machine Learning: 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348860" y="335551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TensorFlow, scikit-learn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348860" y="3568220"/>
            <a:ext cx="1946100" cy="333940"/>
            <a:chOff x="348860" y="3160170"/>
            <a:chExt cx="1946100" cy="333940"/>
          </a:xfrm>
        </p:grpSpPr>
        <p:sp>
          <p:nvSpPr>
            <p:cNvPr id="170" name="Google Shape;170;p14"/>
            <p:cNvSpPr txBox="1"/>
            <p:nvPr/>
          </p:nvSpPr>
          <p:spPr>
            <a:xfrm>
              <a:off x="348860" y="316017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Web Development Frameworks: 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1" name="Google Shape;171;p14"/>
            <p:cNvSpPr txBox="1"/>
            <p:nvPr/>
          </p:nvSpPr>
          <p:spPr>
            <a:xfrm>
              <a:off x="348860" y="335551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AngularJS, Node.js, Spring Boot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2" name="Google Shape;172;p14"/>
          <p:cNvGrpSpPr/>
          <p:nvPr/>
        </p:nvGrpSpPr>
        <p:grpSpPr>
          <a:xfrm>
            <a:off x="348860" y="3976270"/>
            <a:ext cx="1946100" cy="333940"/>
            <a:chOff x="348860" y="3160170"/>
            <a:chExt cx="1946100" cy="333940"/>
          </a:xfrm>
        </p:grpSpPr>
        <p:sp>
          <p:nvSpPr>
            <p:cNvPr id="173" name="Google Shape;173;p14"/>
            <p:cNvSpPr txBox="1"/>
            <p:nvPr/>
          </p:nvSpPr>
          <p:spPr>
            <a:xfrm>
              <a:off x="348860" y="316017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Cloud Platforms: 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4" name="Google Shape;174;p14"/>
            <p:cNvSpPr txBox="1"/>
            <p:nvPr/>
          </p:nvSpPr>
          <p:spPr>
            <a:xfrm>
              <a:off x="348860" y="335551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AWS, Microsoft Azure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348860" y="4384320"/>
            <a:ext cx="1946100" cy="333940"/>
            <a:chOff x="348860" y="3160170"/>
            <a:chExt cx="1946100" cy="333940"/>
          </a:xfrm>
        </p:grpSpPr>
        <p:sp>
          <p:nvSpPr>
            <p:cNvPr id="176" name="Google Shape;176;p14"/>
            <p:cNvSpPr txBox="1"/>
            <p:nvPr/>
          </p:nvSpPr>
          <p:spPr>
            <a:xfrm>
              <a:off x="348860" y="316017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Database Technologies: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348860" y="335551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MySQL, MongoDB, PostgreSQL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78" name="Google Shape;178;p14"/>
          <p:cNvSpPr txBox="1"/>
          <p:nvPr/>
        </p:nvSpPr>
        <p:spPr>
          <a:xfrm>
            <a:off x="360000" y="4957775"/>
            <a:ext cx="194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PREFERENCES: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79" name="Google Shape;179;p14"/>
          <p:cNvGrpSpPr/>
          <p:nvPr/>
        </p:nvGrpSpPr>
        <p:grpSpPr>
          <a:xfrm>
            <a:off x="2789996" y="2754900"/>
            <a:ext cx="4440080" cy="2398894"/>
            <a:chOff x="2789996" y="2754900"/>
            <a:chExt cx="4440080" cy="2398894"/>
          </a:xfrm>
        </p:grpSpPr>
        <p:grpSp>
          <p:nvGrpSpPr>
            <p:cNvPr id="180" name="Google Shape;180;p14"/>
            <p:cNvGrpSpPr/>
            <p:nvPr/>
          </p:nvGrpSpPr>
          <p:grpSpPr>
            <a:xfrm>
              <a:off x="2816350" y="3575818"/>
              <a:ext cx="4413725" cy="346200"/>
              <a:chOff x="2816350" y="5199986"/>
              <a:chExt cx="4413725" cy="346200"/>
            </a:xfrm>
          </p:grpSpPr>
          <p:sp>
            <p:nvSpPr>
              <p:cNvPr id="181" name="Google Shape;181;p14"/>
              <p:cNvSpPr txBox="1"/>
              <p:nvPr/>
            </p:nvSpPr>
            <p:spPr>
              <a:xfrm>
                <a:off x="2918775" y="5199986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Assisted in the development of enterprise-level software applications using Java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and Spring Framework.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2" name="Google Shape;182;p14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4"/>
            <p:cNvGrpSpPr/>
            <p:nvPr/>
          </p:nvGrpSpPr>
          <p:grpSpPr>
            <a:xfrm>
              <a:off x="2816350" y="3988615"/>
              <a:ext cx="4413725" cy="346200"/>
              <a:chOff x="2816350" y="5199986"/>
              <a:chExt cx="4413725" cy="346200"/>
            </a:xfrm>
          </p:grpSpPr>
          <p:sp>
            <p:nvSpPr>
              <p:cNvPr id="184" name="Google Shape;184;p14"/>
              <p:cNvSpPr txBox="1"/>
              <p:nvPr/>
            </p:nvSpPr>
            <p:spPr>
              <a:xfrm>
                <a:off x="2918775" y="5199986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Participated in Agile development sprints, contributing to the successful delivery of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software increments.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4"/>
            <p:cNvGrpSpPr/>
            <p:nvPr/>
          </p:nvGrpSpPr>
          <p:grpSpPr>
            <a:xfrm>
              <a:off x="2816350" y="4394796"/>
              <a:ext cx="4413725" cy="346200"/>
              <a:chOff x="2816350" y="5199986"/>
              <a:chExt cx="4413725" cy="346200"/>
            </a:xfrm>
          </p:grpSpPr>
          <p:sp>
            <p:nvSpPr>
              <p:cNvPr id="187" name="Google Shape;187;p14"/>
              <p:cNvSpPr txBox="1"/>
              <p:nvPr/>
            </p:nvSpPr>
            <p:spPr>
              <a:xfrm>
                <a:off x="2918775" y="5199986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Conducted code reviews and provided feedback to peers, promoting best practices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and code quality standards.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8" name="Google Shape;188;p14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4"/>
            <p:cNvGrpSpPr/>
            <p:nvPr/>
          </p:nvGrpSpPr>
          <p:grpSpPr>
            <a:xfrm>
              <a:off x="2816350" y="4807594"/>
              <a:ext cx="4413725" cy="346200"/>
              <a:chOff x="2816350" y="5199986"/>
              <a:chExt cx="4413725" cy="346200"/>
            </a:xfrm>
          </p:grpSpPr>
          <p:sp>
            <p:nvSpPr>
              <p:cNvPr id="190" name="Google Shape;190;p14"/>
              <p:cNvSpPr txBox="1"/>
              <p:nvPr/>
            </p:nvSpPr>
            <p:spPr>
              <a:xfrm>
                <a:off x="2918775" y="5199986"/>
                <a:ext cx="43113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Collaborated with QA engineers to identify and resolve software defects in a timely 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manner.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1" name="Google Shape;191;p14"/>
              <p:cNvSpPr/>
              <p:nvPr/>
            </p:nvSpPr>
            <p:spPr>
              <a:xfrm>
                <a:off x="2816350" y="52331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4"/>
            <p:cNvGrpSpPr/>
            <p:nvPr/>
          </p:nvGrpSpPr>
          <p:grpSpPr>
            <a:xfrm>
              <a:off x="2789996" y="2754900"/>
              <a:ext cx="2778000" cy="542475"/>
              <a:chOff x="2789996" y="2754900"/>
              <a:chExt cx="2778000" cy="542475"/>
            </a:xfrm>
          </p:grpSpPr>
          <p:sp>
            <p:nvSpPr>
              <p:cNvPr id="193" name="Google Shape;193;p14"/>
              <p:cNvSpPr txBox="1"/>
              <p:nvPr/>
            </p:nvSpPr>
            <p:spPr>
              <a:xfrm>
                <a:off x="2789996" y="2754900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JUNIOR SOFTWARE ENGINEER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4" name="Google Shape;194;p14"/>
              <p:cNvSpPr txBox="1"/>
              <p:nvPr/>
            </p:nvSpPr>
            <p:spPr>
              <a:xfrm>
                <a:off x="2789996" y="2956838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Innovative Solutions Ltd., New York, NY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5" name="Google Shape;195;p14"/>
              <p:cNvSpPr txBox="1"/>
              <p:nvPr/>
            </p:nvSpPr>
            <p:spPr>
              <a:xfrm>
                <a:off x="2789996" y="3158775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July 2013 - May 2015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sp>
        <p:nvSpPr>
          <p:cNvPr id="196" name="Google Shape;196;p14"/>
          <p:cNvSpPr/>
          <p:nvPr/>
        </p:nvSpPr>
        <p:spPr>
          <a:xfrm>
            <a:off x="2369275" y="5382225"/>
            <a:ext cx="143700" cy="143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1A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348860" y="5378404"/>
            <a:ext cx="194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Interested in projects involving 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cloud technologies and machine learning.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348860" y="6203898"/>
            <a:ext cx="194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Enjoy collaborating with cross-functional teams to solve complex problems.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348860" y="7021460"/>
            <a:ext cx="194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rPr>
              <a:t>Passionate about mentoring and fostering a culture of continuous learning.</a:t>
            </a:r>
            <a:endParaRPr sz="900">
              <a:solidFill>
                <a:srgbClr val="1B1B1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00" name="Google Shape;200;p14"/>
          <p:cNvGrpSpPr/>
          <p:nvPr/>
        </p:nvGrpSpPr>
        <p:grpSpPr>
          <a:xfrm>
            <a:off x="348860" y="7804806"/>
            <a:ext cx="1957240" cy="1176176"/>
            <a:chOff x="348860" y="7205800"/>
            <a:chExt cx="1957240" cy="1176176"/>
          </a:xfrm>
        </p:grpSpPr>
        <p:sp>
          <p:nvSpPr>
            <p:cNvPr id="201" name="Google Shape;201;p14"/>
            <p:cNvSpPr txBox="1"/>
            <p:nvPr/>
          </p:nvSpPr>
          <p:spPr>
            <a:xfrm>
              <a:off x="360000" y="7205800"/>
              <a:ext cx="194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C1A188"/>
                  </a:solidFill>
                  <a:latin typeface="Nunito"/>
                  <a:ea typeface="Nunito"/>
                  <a:cs typeface="Nunito"/>
                  <a:sym typeface="Nunito"/>
                </a:rPr>
                <a:t>EDUCATION:</a:t>
              </a:r>
              <a:endParaRPr b="1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348860" y="7623570"/>
              <a:ext cx="1946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Master of Science in Computer Science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3" name="Google Shape;203;p14"/>
            <p:cNvSpPr txBox="1"/>
            <p:nvPr/>
          </p:nvSpPr>
          <p:spPr>
            <a:xfrm>
              <a:off x="348860" y="8035776"/>
              <a:ext cx="1946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University of Technology, 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Innovations, and Science, 2013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4" name="Google Shape;204;p14"/>
          <p:cNvGrpSpPr/>
          <p:nvPr/>
        </p:nvGrpSpPr>
        <p:grpSpPr>
          <a:xfrm>
            <a:off x="348860" y="9220161"/>
            <a:ext cx="1957240" cy="773606"/>
            <a:chOff x="348860" y="8614100"/>
            <a:chExt cx="1957240" cy="773606"/>
          </a:xfrm>
        </p:grpSpPr>
        <p:sp>
          <p:nvSpPr>
            <p:cNvPr id="205" name="Google Shape;205;p14"/>
            <p:cNvSpPr txBox="1"/>
            <p:nvPr/>
          </p:nvSpPr>
          <p:spPr>
            <a:xfrm>
              <a:off x="360000" y="8614100"/>
              <a:ext cx="194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C1A188"/>
                  </a:solidFill>
                  <a:latin typeface="Nunito"/>
                  <a:ea typeface="Nunito"/>
                  <a:cs typeface="Nunito"/>
                  <a:sym typeface="Nunito"/>
                </a:rPr>
                <a:t>LANGUAGES:</a:t>
              </a:r>
              <a:endParaRPr b="1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06" name="Google Shape;206;p14"/>
            <p:cNvGrpSpPr/>
            <p:nvPr/>
          </p:nvGrpSpPr>
          <p:grpSpPr>
            <a:xfrm>
              <a:off x="348860" y="9043011"/>
              <a:ext cx="1946100" cy="344695"/>
              <a:chOff x="348860" y="9043011"/>
              <a:chExt cx="1946100" cy="344695"/>
            </a:xfrm>
          </p:grpSpPr>
          <p:sp>
            <p:nvSpPr>
              <p:cNvPr id="207" name="Google Shape;207;p14"/>
              <p:cNvSpPr txBox="1"/>
              <p:nvPr/>
            </p:nvSpPr>
            <p:spPr>
              <a:xfrm>
                <a:off x="348860" y="9043011"/>
                <a:ext cx="1946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English (Native proficiency)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8" name="Google Shape;208;p14"/>
              <p:cNvSpPr txBox="1"/>
              <p:nvPr/>
            </p:nvSpPr>
            <p:spPr>
              <a:xfrm>
                <a:off x="348860" y="9249106"/>
                <a:ext cx="1946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Spanish (B2)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209" name="Google Shape;209;p14"/>
          <p:cNvGrpSpPr/>
          <p:nvPr/>
        </p:nvGrpSpPr>
        <p:grpSpPr>
          <a:xfrm>
            <a:off x="2784399" y="9219925"/>
            <a:ext cx="4414728" cy="775121"/>
            <a:chOff x="348860" y="8614090"/>
            <a:chExt cx="1946100" cy="775121"/>
          </a:xfrm>
        </p:grpSpPr>
        <p:sp>
          <p:nvSpPr>
            <p:cNvPr id="210" name="Google Shape;210;p14"/>
            <p:cNvSpPr txBox="1"/>
            <p:nvPr/>
          </p:nvSpPr>
          <p:spPr>
            <a:xfrm>
              <a:off x="360001" y="8614090"/>
              <a:ext cx="148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C1A188"/>
                  </a:solidFill>
                  <a:latin typeface="Nunito"/>
                  <a:ea typeface="Nunito"/>
                  <a:cs typeface="Nunito"/>
                  <a:sym typeface="Nunito"/>
                </a:rPr>
                <a:t>EXTRACURRICULAR ACTIVITIES:</a:t>
              </a:r>
              <a:endParaRPr b="1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348860" y="9043011"/>
              <a:ext cx="1946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Organized coding competitions for local schools to promote computer science education.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2784404" y="7804805"/>
            <a:ext cx="3283261" cy="972651"/>
            <a:chOff x="2784404" y="7804805"/>
            <a:chExt cx="3283261" cy="972651"/>
          </a:xfrm>
        </p:grpSpPr>
        <p:sp>
          <p:nvSpPr>
            <p:cNvPr id="213" name="Google Shape;213;p14"/>
            <p:cNvSpPr txBox="1"/>
            <p:nvPr/>
          </p:nvSpPr>
          <p:spPr>
            <a:xfrm>
              <a:off x="2796076" y="7804805"/>
              <a:ext cx="3271589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C1A188"/>
                  </a:solidFill>
                  <a:latin typeface="Nunito"/>
                  <a:ea typeface="Nunito"/>
                  <a:cs typeface="Nunito"/>
                  <a:sym typeface="Nunito"/>
                </a:rPr>
                <a:t>COMPLETED COURSES:</a:t>
              </a:r>
              <a:endParaRPr b="1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14" name="Google Shape;214;p14"/>
            <p:cNvGrpSpPr/>
            <p:nvPr/>
          </p:nvGrpSpPr>
          <p:grpSpPr>
            <a:xfrm>
              <a:off x="2784404" y="8222576"/>
              <a:ext cx="3271500" cy="554881"/>
              <a:chOff x="2784404" y="8222576"/>
              <a:chExt cx="3271500" cy="554881"/>
            </a:xfrm>
          </p:grpSpPr>
          <p:sp>
            <p:nvSpPr>
              <p:cNvPr id="215" name="Google Shape;215;p14"/>
              <p:cNvSpPr txBox="1"/>
              <p:nvPr/>
            </p:nvSpPr>
            <p:spPr>
              <a:xfrm>
                <a:off x="2784404" y="8222576"/>
                <a:ext cx="32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"Advanced Java Programming" - Coursera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6" name="Google Shape;216;p14"/>
              <p:cNvSpPr txBox="1"/>
              <p:nvPr/>
            </p:nvSpPr>
            <p:spPr>
              <a:xfrm>
                <a:off x="2784404" y="8430716"/>
                <a:ext cx="32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"Software Architecture Design Principles" - edX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7" name="Google Shape;217;p14"/>
              <p:cNvSpPr txBox="1"/>
              <p:nvPr/>
            </p:nvSpPr>
            <p:spPr>
              <a:xfrm>
                <a:off x="2784404" y="8638856"/>
                <a:ext cx="32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"Machine Learning Fundamentals" - Udacity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5"/>
          <p:cNvGrpSpPr/>
          <p:nvPr/>
        </p:nvGrpSpPr>
        <p:grpSpPr>
          <a:xfrm>
            <a:off x="602250" y="355675"/>
            <a:ext cx="6355500" cy="1147800"/>
            <a:chOff x="602250" y="355675"/>
            <a:chExt cx="6355500" cy="1147800"/>
          </a:xfrm>
        </p:grpSpPr>
        <p:sp>
          <p:nvSpPr>
            <p:cNvPr id="223" name="Google Shape;223;p15"/>
            <p:cNvSpPr/>
            <p:nvPr/>
          </p:nvSpPr>
          <p:spPr>
            <a:xfrm>
              <a:off x="602250" y="355675"/>
              <a:ext cx="6355500" cy="1147800"/>
            </a:xfrm>
            <a:prstGeom prst="roundRect">
              <a:avLst>
                <a:gd fmla="val 50000" name="adj"/>
              </a:avLst>
            </a:prstGeom>
            <a:solidFill>
              <a:srgbClr val="F0E9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982500" y="355675"/>
              <a:ext cx="5595000" cy="1147800"/>
            </a:xfrm>
            <a:prstGeom prst="roundRect">
              <a:avLst>
                <a:gd fmla="val 50000" name="adj"/>
              </a:avLst>
            </a:prstGeom>
            <a:solidFill>
              <a:srgbClr val="D7C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1470750" y="355675"/>
              <a:ext cx="4618500" cy="1147800"/>
            </a:xfrm>
            <a:prstGeom prst="roundRect">
              <a:avLst>
                <a:gd fmla="val 50000" name="adj"/>
              </a:avLst>
            </a:prstGeom>
            <a:solidFill>
              <a:srgbClr val="C1A1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15"/>
          <p:cNvSpPr txBox="1"/>
          <p:nvPr/>
        </p:nvSpPr>
        <p:spPr>
          <a:xfrm>
            <a:off x="1920125" y="583728"/>
            <a:ext cx="38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S H L E Y  S T O N E</a:t>
            </a: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2559275" y="1064975"/>
            <a:ext cx="2601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Senior Software Engineer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8" name="Google Shape;228;p15"/>
          <p:cNvCxnSpPr/>
          <p:nvPr/>
        </p:nvCxnSpPr>
        <p:spPr>
          <a:xfrm>
            <a:off x="364625" y="1860359"/>
            <a:ext cx="6838800" cy="0"/>
          </a:xfrm>
          <a:prstGeom prst="straightConnector1">
            <a:avLst/>
          </a:prstGeom>
          <a:noFill/>
          <a:ln cap="flat" cmpd="sng" w="19050">
            <a:solidFill>
              <a:srgbClr val="C1A18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9" name="Google Shape;229;p15"/>
          <p:cNvGrpSpPr/>
          <p:nvPr/>
        </p:nvGrpSpPr>
        <p:grpSpPr>
          <a:xfrm>
            <a:off x="364641" y="2268425"/>
            <a:ext cx="2260181" cy="754125"/>
            <a:chOff x="364621" y="2268414"/>
            <a:chExt cx="2778000" cy="754125"/>
          </a:xfrm>
        </p:grpSpPr>
        <p:grpSp>
          <p:nvGrpSpPr>
            <p:cNvPr id="230" name="Google Shape;230;p15"/>
            <p:cNvGrpSpPr/>
            <p:nvPr/>
          </p:nvGrpSpPr>
          <p:grpSpPr>
            <a:xfrm>
              <a:off x="364621" y="2268414"/>
              <a:ext cx="2778000" cy="542475"/>
              <a:chOff x="2789996" y="2754900"/>
              <a:chExt cx="2778000" cy="542475"/>
            </a:xfrm>
          </p:grpSpPr>
          <p:sp>
            <p:nvSpPr>
              <p:cNvPr id="231" name="Google Shape;231;p15"/>
              <p:cNvSpPr txBox="1"/>
              <p:nvPr/>
            </p:nvSpPr>
            <p:spPr>
              <a:xfrm>
                <a:off x="2789996" y="2754900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OLIVER STERLING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2" name="Google Shape;232;p15"/>
              <p:cNvSpPr txBox="1"/>
              <p:nvPr/>
            </p:nvSpPr>
            <p:spPr>
              <a:xfrm>
                <a:off x="2789996" y="2956838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Sterling Technologies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3" name="Google Shape;233;p15"/>
              <p:cNvSpPr txBox="1"/>
              <p:nvPr/>
            </p:nvSpPr>
            <p:spPr>
              <a:xfrm>
                <a:off x="2789996" y="3158775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[Company Address]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34" name="Google Shape;234;p15"/>
            <p:cNvSpPr txBox="1"/>
            <p:nvPr/>
          </p:nvSpPr>
          <p:spPr>
            <a:xfrm>
              <a:off x="364621" y="2883939"/>
              <a:ext cx="2778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City, Country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35" name="Google Shape;235;p15"/>
          <p:cNvGrpSpPr/>
          <p:nvPr/>
        </p:nvGrpSpPr>
        <p:grpSpPr>
          <a:xfrm>
            <a:off x="364641" y="3410375"/>
            <a:ext cx="6838826" cy="4495825"/>
            <a:chOff x="364641" y="3410375"/>
            <a:chExt cx="6838826" cy="4495825"/>
          </a:xfrm>
        </p:grpSpPr>
        <p:sp>
          <p:nvSpPr>
            <p:cNvPr id="236" name="Google Shape;236;p15"/>
            <p:cNvSpPr txBox="1"/>
            <p:nvPr/>
          </p:nvSpPr>
          <p:spPr>
            <a:xfrm>
              <a:off x="364641" y="3410375"/>
              <a:ext cx="2260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Dear </a:t>
              </a:r>
              <a:r>
                <a:rPr lang="uk" sz="900">
                  <a:solidFill>
                    <a:srgbClr val="D7C3B3"/>
                  </a:solidFill>
                  <a:latin typeface="Nunito"/>
                  <a:ea typeface="Nunito"/>
                  <a:cs typeface="Nunito"/>
                  <a:sym typeface="Nunito"/>
                </a:rPr>
                <a:t>Mr. Sterling,</a:t>
              </a:r>
              <a:endParaRPr sz="900">
                <a:solidFill>
                  <a:srgbClr val="D7C3B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364668" y="3819600"/>
              <a:ext cx="6838800" cy="4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I am writing to express my keen interest in the Senior Software Engineer position, as advertised on your company's website. Armed with a Master's degree in Computer Science, a rich background in software development, and a consistent track record of successful project leadership, I am confident in my ability to contribute meaningfully to your dynamic team.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In my most recent role at Tech Innovators Ltd. as a Software Development Team Lead, I successfully guided a team of skilled developers in implementing a real-time chat application. This project not only enhanced internal communication but also resulted in a noteworthy 25% reduction in communication lag. My experience in managing cross-functional teams and collaborating with product managers has honed my skills to drive innovation and achieve project goals effectively.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As a Senior Software Engineer at Global Solutions Inc., I spearheaded the design and implementation of a robust backend system for an e-commerce platform, resulting in a remarkable 30% increase in transaction processing speed. Furthermore, I played a pivotal role in mentoring junior developers, conducting insightful code reviews, and fostering a collaborative work environment that promotes knowledge-sharing. I am excited about the opportunity to bring my skills in software development, project leadership.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I am drawn to Sterling Technologies because of its commitment to innovation and its reputation for creating cutting-edge solutions. I am excited about the opportunity to bring my skills in software development, project leadership, and commitment to excellence to your esteemed organization.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Thank you for considering my application. I look forward to the possibility of an interview to discuss how I can contribute to your team.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38" name="Google Shape;238;p15"/>
          <p:cNvGrpSpPr/>
          <p:nvPr/>
        </p:nvGrpSpPr>
        <p:grpSpPr>
          <a:xfrm>
            <a:off x="364641" y="8085150"/>
            <a:ext cx="2260200" cy="568075"/>
            <a:chOff x="364641" y="8085150"/>
            <a:chExt cx="2260200" cy="568075"/>
          </a:xfrm>
        </p:grpSpPr>
        <p:sp>
          <p:nvSpPr>
            <p:cNvPr id="239" name="Google Shape;239;p15"/>
            <p:cNvSpPr txBox="1"/>
            <p:nvPr/>
          </p:nvSpPr>
          <p:spPr>
            <a:xfrm>
              <a:off x="364641" y="8085150"/>
              <a:ext cx="2260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Sincerely,</a:t>
              </a:r>
              <a:endParaRPr sz="900">
                <a:solidFill>
                  <a:srgbClr val="D7C3B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0" name="Google Shape;240;p15"/>
            <p:cNvSpPr txBox="1"/>
            <p:nvPr/>
          </p:nvSpPr>
          <p:spPr>
            <a:xfrm>
              <a:off x="364641" y="8514625"/>
              <a:ext cx="2260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Ashley Stone</a:t>
              </a:r>
              <a:endParaRPr sz="900">
                <a:solidFill>
                  <a:srgbClr val="D7C3B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41" name="Google Shape;241;p15"/>
          <p:cNvGrpSpPr/>
          <p:nvPr/>
        </p:nvGrpSpPr>
        <p:grpSpPr>
          <a:xfrm>
            <a:off x="5222874" y="9013550"/>
            <a:ext cx="1980600" cy="1075725"/>
            <a:chOff x="5222874" y="9013550"/>
            <a:chExt cx="1980600" cy="1075725"/>
          </a:xfrm>
        </p:grpSpPr>
        <p:sp>
          <p:nvSpPr>
            <p:cNvPr id="242" name="Google Shape;242;p15"/>
            <p:cNvSpPr txBox="1"/>
            <p:nvPr/>
          </p:nvSpPr>
          <p:spPr>
            <a:xfrm>
              <a:off x="6009830" y="9013550"/>
              <a:ext cx="1144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03/07/2024</a:t>
              </a:r>
              <a:endParaRPr sz="900">
                <a:solidFill>
                  <a:srgbClr val="D7C3B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243" name="Google Shape;243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22874" y="9222575"/>
              <a:ext cx="1980600" cy="866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6"/>
          <p:cNvGrpSpPr/>
          <p:nvPr/>
        </p:nvGrpSpPr>
        <p:grpSpPr>
          <a:xfrm>
            <a:off x="602250" y="355675"/>
            <a:ext cx="6355500" cy="1147800"/>
            <a:chOff x="602250" y="355675"/>
            <a:chExt cx="6355500" cy="1147800"/>
          </a:xfrm>
        </p:grpSpPr>
        <p:sp>
          <p:nvSpPr>
            <p:cNvPr id="249" name="Google Shape;249;p16"/>
            <p:cNvSpPr/>
            <p:nvPr/>
          </p:nvSpPr>
          <p:spPr>
            <a:xfrm>
              <a:off x="602250" y="355675"/>
              <a:ext cx="6355500" cy="1147800"/>
            </a:xfrm>
            <a:prstGeom prst="roundRect">
              <a:avLst>
                <a:gd fmla="val 50000" name="adj"/>
              </a:avLst>
            </a:prstGeom>
            <a:solidFill>
              <a:srgbClr val="F0E9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982500" y="355675"/>
              <a:ext cx="5595000" cy="1147800"/>
            </a:xfrm>
            <a:prstGeom prst="roundRect">
              <a:avLst>
                <a:gd fmla="val 50000" name="adj"/>
              </a:avLst>
            </a:prstGeom>
            <a:solidFill>
              <a:srgbClr val="D7C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470750" y="355675"/>
              <a:ext cx="4618500" cy="1147800"/>
            </a:xfrm>
            <a:prstGeom prst="roundRect">
              <a:avLst>
                <a:gd fmla="val 50000" name="adj"/>
              </a:avLst>
            </a:prstGeom>
            <a:solidFill>
              <a:srgbClr val="C1A1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16"/>
          <p:cNvSpPr txBox="1"/>
          <p:nvPr/>
        </p:nvSpPr>
        <p:spPr>
          <a:xfrm>
            <a:off x="1920125" y="583728"/>
            <a:ext cx="38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S H L E Y  S T O N E</a:t>
            </a: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2559275" y="1064975"/>
            <a:ext cx="2601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Senior Software Engineer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4" name="Google Shape;254;p16"/>
          <p:cNvCxnSpPr/>
          <p:nvPr/>
        </p:nvCxnSpPr>
        <p:spPr>
          <a:xfrm>
            <a:off x="364625" y="1860359"/>
            <a:ext cx="6838800" cy="0"/>
          </a:xfrm>
          <a:prstGeom prst="straightConnector1">
            <a:avLst/>
          </a:prstGeom>
          <a:noFill/>
          <a:ln cap="flat" cmpd="sng" w="19050">
            <a:solidFill>
              <a:srgbClr val="C1A1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16"/>
          <p:cNvSpPr txBox="1"/>
          <p:nvPr/>
        </p:nvSpPr>
        <p:spPr>
          <a:xfrm>
            <a:off x="360000" y="2320425"/>
            <a:ext cx="194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CONTACT INFORMATION: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2801150" y="2320425"/>
            <a:ext cx="2675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C1A188"/>
                </a:solidFill>
                <a:latin typeface="Nunito"/>
                <a:ea typeface="Nunito"/>
                <a:cs typeface="Nunito"/>
                <a:sym typeface="Nunito"/>
              </a:rPr>
              <a:t>REFERENCES</a:t>
            </a:r>
            <a:endParaRPr b="1" sz="1100">
              <a:solidFill>
                <a:srgbClr val="C1A1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7" name="Google Shape;257;p16"/>
          <p:cNvCxnSpPr/>
          <p:nvPr/>
        </p:nvCxnSpPr>
        <p:spPr>
          <a:xfrm>
            <a:off x="2441115" y="2352625"/>
            <a:ext cx="0" cy="7848900"/>
          </a:xfrm>
          <a:prstGeom prst="straightConnector1">
            <a:avLst/>
          </a:prstGeom>
          <a:noFill/>
          <a:ln cap="flat" cmpd="sng" w="19050">
            <a:solidFill>
              <a:srgbClr val="C1A1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16"/>
          <p:cNvSpPr/>
          <p:nvPr/>
        </p:nvSpPr>
        <p:spPr>
          <a:xfrm>
            <a:off x="2369275" y="2748169"/>
            <a:ext cx="143700" cy="143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1A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16"/>
          <p:cNvGrpSpPr/>
          <p:nvPr/>
        </p:nvGrpSpPr>
        <p:grpSpPr>
          <a:xfrm>
            <a:off x="348860" y="2754906"/>
            <a:ext cx="1946100" cy="543864"/>
            <a:chOff x="348860" y="2754906"/>
            <a:chExt cx="1946100" cy="543864"/>
          </a:xfrm>
        </p:grpSpPr>
        <p:grpSp>
          <p:nvGrpSpPr>
            <p:cNvPr id="260" name="Google Shape;260;p16"/>
            <p:cNvGrpSpPr/>
            <p:nvPr/>
          </p:nvGrpSpPr>
          <p:grpSpPr>
            <a:xfrm>
              <a:off x="348860" y="2754906"/>
              <a:ext cx="1946100" cy="343317"/>
              <a:chOff x="348860" y="2754906"/>
              <a:chExt cx="1946100" cy="343317"/>
            </a:xfrm>
          </p:grpSpPr>
          <p:sp>
            <p:nvSpPr>
              <p:cNvPr id="261" name="Google Shape;261;p16"/>
              <p:cNvSpPr txBox="1"/>
              <p:nvPr/>
            </p:nvSpPr>
            <p:spPr>
              <a:xfrm>
                <a:off x="348860" y="2754906"/>
                <a:ext cx="1946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+1 (555) 123-4567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2" name="Google Shape;262;p16"/>
              <p:cNvSpPr txBox="1"/>
              <p:nvPr/>
            </p:nvSpPr>
            <p:spPr>
              <a:xfrm>
                <a:off x="348860" y="2959623"/>
                <a:ext cx="1946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ashley.stone@example.com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63" name="Google Shape;263;p16"/>
            <p:cNvSpPr txBox="1"/>
            <p:nvPr/>
          </p:nvSpPr>
          <p:spPr>
            <a:xfrm>
              <a:off x="348860" y="3160170"/>
              <a:ext cx="194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linkedin.com/in/ashleystone</a:t>
              </a:r>
              <a:endParaRPr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4" name="Google Shape;264;p16"/>
          <p:cNvGrpSpPr/>
          <p:nvPr/>
        </p:nvGrpSpPr>
        <p:grpSpPr>
          <a:xfrm>
            <a:off x="2789996" y="2750719"/>
            <a:ext cx="2942381" cy="950531"/>
            <a:chOff x="2789996" y="2750719"/>
            <a:chExt cx="2942381" cy="950531"/>
          </a:xfrm>
        </p:grpSpPr>
        <p:sp>
          <p:nvSpPr>
            <p:cNvPr id="265" name="Google Shape;265;p16"/>
            <p:cNvSpPr txBox="1"/>
            <p:nvPr/>
          </p:nvSpPr>
          <p:spPr>
            <a:xfrm>
              <a:off x="2789996" y="2750719"/>
              <a:ext cx="2778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GERHARD MÜLLER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66" name="Google Shape;266;p16"/>
            <p:cNvGrpSpPr/>
            <p:nvPr/>
          </p:nvGrpSpPr>
          <p:grpSpPr>
            <a:xfrm>
              <a:off x="2816350" y="3562650"/>
              <a:ext cx="2916027" cy="138600"/>
              <a:chOff x="2816350" y="3562650"/>
              <a:chExt cx="2916027" cy="138600"/>
            </a:xfrm>
          </p:grpSpPr>
          <p:sp>
            <p:nvSpPr>
              <p:cNvPr id="267" name="Google Shape;267;p16"/>
              <p:cNvSpPr/>
              <p:nvPr/>
            </p:nvSpPr>
            <p:spPr>
              <a:xfrm>
                <a:off x="2816350" y="36144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6"/>
              <p:cNvSpPr txBox="1"/>
              <p:nvPr/>
            </p:nvSpPr>
            <p:spPr>
              <a:xfrm>
                <a:off x="2954377" y="3562650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+1-123-456-7890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269" name="Google Shape;269;p16"/>
            <p:cNvGrpSpPr/>
            <p:nvPr/>
          </p:nvGrpSpPr>
          <p:grpSpPr>
            <a:xfrm>
              <a:off x="2816350" y="3360713"/>
              <a:ext cx="2916027" cy="138600"/>
              <a:chOff x="2816350" y="3360713"/>
              <a:chExt cx="2916027" cy="138600"/>
            </a:xfrm>
          </p:grpSpPr>
          <p:sp>
            <p:nvSpPr>
              <p:cNvPr id="270" name="Google Shape;270;p16"/>
              <p:cNvSpPr txBox="1"/>
              <p:nvPr/>
            </p:nvSpPr>
            <p:spPr>
              <a:xfrm>
                <a:off x="2954377" y="3360713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gerhard.mueller@email.com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2816350" y="3412463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" name="Google Shape;272;p16"/>
            <p:cNvGrpSpPr/>
            <p:nvPr/>
          </p:nvGrpSpPr>
          <p:grpSpPr>
            <a:xfrm>
              <a:off x="2816350" y="3158775"/>
              <a:ext cx="2916027" cy="138600"/>
              <a:chOff x="2816350" y="3158775"/>
              <a:chExt cx="2916027" cy="138600"/>
            </a:xfrm>
          </p:grpSpPr>
          <p:sp>
            <p:nvSpPr>
              <p:cNvPr id="273" name="Google Shape;273;p16"/>
              <p:cNvSpPr txBox="1"/>
              <p:nvPr/>
            </p:nvSpPr>
            <p:spPr>
              <a:xfrm>
                <a:off x="2954377" y="3158775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Company: ExpertMarket Company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2816350" y="3210525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5" name="Google Shape;275;p16"/>
            <p:cNvGrpSpPr/>
            <p:nvPr/>
          </p:nvGrpSpPr>
          <p:grpSpPr>
            <a:xfrm>
              <a:off x="2816350" y="2956838"/>
              <a:ext cx="2916027" cy="138600"/>
              <a:chOff x="2816350" y="2956838"/>
              <a:chExt cx="2916027" cy="138600"/>
            </a:xfrm>
          </p:grpSpPr>
          <p:sp>
            <p:nvSpPr>
              <p:cNvPr id="276" name="Google Shape;276;p16"/>
              <p:cNvSpPr txBox="1"/>
              <p:nvPr/>
            </p:nvSpPr>
            <p:spPr>
              <a:xfrm>
                <a:off x="2954377" y="2956838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Position: Marketing Director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2816350" y="3008588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8" name="Google Shape;278;p16"/>
          <p:cNvSpPr/>
          <p:nvPr/>
        </p:nvSpPr>
        <p:spPr>
          <a:xfrm>
            <a:off x="2369275" y="3959794"/>
            <a:ext cx="143700" cy="143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1A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16"/>
          <p:cNvGrpSpPr/>
          <p:nvPr/>
        </p:nvGrpSpPr>
        <p:grpSpPr>
          <a:xfrm>
            <a:off x="2789996" y="3962344"/>
            <a:ext cx="2942381" cy="950531"/>
            <a:chOff x="2789996" y="2750719"/>
            <a:chExt cx="2942381" cy="950531"/>
          </a:xfrm>
        </p:grpSpPr>
        <p:sp>
          <p:nvSpPr>
            <p:cNvPr id="280" name="Google Shape;280;p16"/>
            <p:cNvSpPr txBox="1"/>
            <p:nvPr/>
          </p:nvSpPr>
          <p:spPr>
            <a:xfrm>
              <a:off x="2789996" y="2750719"/>
              <a:ext cx="2778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SABINE SCHNEIDER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81" name="Google Shape;281;p16"/>
            <p:cNvGrpSpPr/>
            <p:nvPr/>
          </p:nvGrpSpPr>
          <p:grpSpPr>
            <a:xfrm>
              <a:off x="2816350" y="3562650"/>
              <a:ext cx="2916027" cy="138600"/>
              <a:chOff x="2816350" y="3562650"/>
              <a:chExt cx="2916027" cy="138600"/>
            </a:xfrm>
          </p:grpSpPr>
          <p:sp>
            <p:nvSpPr>
              <p:cNvPr id="282" name="Google Shape;282;p16"/>
              <p:cNvSpPr/>
              <p:nvPr/>
            </p:nvSpPr>
            <p:spPr>
              <a:xfrm>
                <a:off x="2816350" y="36144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6"/>
              <p:cNvSpPr txBox="1"/>
              <p:nvPr/>
            </p:nvSpPr>
            <p:spPr>
              <a:xfrm>
                <a:off x="2954377" y="3562650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</a:t>
                </a: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+1-123-456-7890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284" name="Google Shape;284;p16"/>
            <p:cNvGrpSpPr/>
            <p:nvPr/>
          </p:nvGrpSpPr>
          <p:grpSpPr>
            <a:xfrm>
              <a:off x="2816350" y="3360713"/>
              <a:ext cx="2916027" cy="138600"/>
              <a:chOff x="2816350" y="3360713"/>
              <a:chExt cx="2916027" cy="138600"/>
            </a:xfrm>
          </p:grpSpPr>
          <p:sp>
            <p:nvSpPr>
              <p:cNvPr id="285" name="Google Shape;285;p16"/>
              <p:cNvSpPr txBox="1"/>
              <p:nvPr/>
            </p:nvSpPr>
            <p:spPr>
              <a:xfrm>
                <a:off x="2954377" y="3360713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sabine.schneider@email.com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2816350" y="3412463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7" name="Google Shape;287;p16"/>
            <p:cNvGrpSpPr/>
            <p:nvPr/>
          </p:nvGrpSpPr>
          <p:grpSpPr>
            <a:xfrm>
              <a:off x="2816350" y="3158775"/>
              <a:ext cx="2916027" cy="138600"/>
              <a:chOff x="2816350" y="3158775"/>
              <a:chExt cx="2916027" cy="138600"/>
            </a:xfrm>
          </p:grpSpPr>
          <p:sp>
            <p:nvSpPr>
              <p:cNvPr id="288" name="Google Shape;288;p16"/>
              <p:cNvSpPr txBox="1"/>
              <p:nvPr/>
            </p:nvSpPr>
            <p:spPr>
              <a:xfrm>
                <a:off x="2954377" y="3158775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Company: InoTech GmbH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2816350" y="3210525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" name="Google Shape;290;p16"/>
            <p:cNvGrpSpPr/>
            <p:nvPr/>
          </p:nvGrpSpPr>
          <p:grpSpPr>
            <a:xfrm>
              <a:off x="2816350" y="2956838"/>
              <a:ext cx="2916027" cy="138600"/>
              <a:chOff x="2816350" y="2956838"/>
              <a:chExt cx="2916027" cy="138600"/>
            </a:xfrm>
          </p:grpSpPr>
          <p:sp>
            <p:nvSpPr>
              <p:cNvPr id="291" name="Google Shape;291;p16"/>
              <p:cNvSpPr txBox="1"/>
              <p:nvPr/>
            </p:nvSpPr>
            <p:spPr>
              <a:xfrm>
                <a:off x="2954377" y="2956838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Position: Project Manager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2816350" y="3008588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3" name="Google Shape;293;p16"/>
          <p:cNvSpPr/>
          <p:nvPr/>
        </p:nvSpPr>
        <p:spPr>
          <a:xfrm>
            <a:off x="2369275" y="5184897"/>
            <a:ext cx="143700" cy="143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1A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16"/>
          <p:cNvGrpSpPr/>
          <p:nvPr/>
        </p:nvGrpSpPr>
        <p:grpSpPr>
          <a:xfrm>
            <a:off x="2789996" y="5187447"/>
            <a:ext cx="2942381" cy="950531"/>
            <a:chOff x="2789996" y="2750719"/>
            <a:chExt cx="2942381" cy="950531"/>
          </a:xfrm>
        </p:grpSpPr>
        <p:sp>
          <p:nvSpPr>
            <p:cNvPr id="295" name="Google Shape;295;p16"/>
            <p:cNvSpPr txBox="1"/>
            <p:nvPr/>
          </p:nvSpPr>
          <p:spPr>
            <a:xfrm>
              <a:off x="2789996" y="2750719"/>
              <a:ext cx="2778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rPr>
                <a:t>DR. FRANZISKA BECKER</a:t>
              </a:r>
              <a:endParaRPr b="1" sz="900">
                <a:solidFill>
                  <a:srgbClr val="1B1B1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96" name="Google Shape;296;p16"/>
            <p:cNvGrpSpPr/>
            <p:nvPr/>
          </p:nvGrpSpPr>
          <p:grpSpPr>
            <a:xfrm>
              <a:off x="2816350" y="3562650"/>
              <a:ext cx="2916027" cy="138600"/>
              <a:chOff x="2816350" y="3562650"/>
              <a:chExt cx="2916027" cy="138600"/>
            </a:xfrm>
          </p:grpSpPr>
          <p:sp>
            <p:nvSpPr>
              <p:cNvPr id="297" name="Google Shape;297;p16"/>
              <p:cNvSpPr/>
              <p:nvPr/>
            </p:nvSpPr>
            <p:spPr>
              <a:xfrm>
                <a:off x="2816350" y="3614400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6"/>
              <p:cNvSpPr txBox="1"/>
              <p:nvPr/>
            </p:nvSpPr>
            <p:spPr>
              <a:xfrm>
                <a:off x="2954377" y="3562650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Phone: +1-123-456-7890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299" name="Google Shape;299;p16"/>
            <p:cNvGrpSpPr/>
            <p:nvPr/>
          </p:nvGrpSpPr>
          <p:grpSpPr>
            <a:xfrm>
              <a:off x="2816350" y="3360713"/>
              <a:ext cx="2916027" cy="138600"/>
              <a:chOff x="2816350" y="3360713"/>
              <a:chExt cx="2916027" cy="138600"/>
            </a:xfrm>
          </p:grpSpPr>
          <p:sp>
            <p:nvSpPr>
              <p:cNvPr id="300" name="Google Shape;300;p16"/>
              <p:cNvSpPr txBox="1"/>
              <p:nvPr/>
            </p:nvSpPr>
            <p:spPr>
              <a:xfrm>
                <a:off x="2954377" y="3360713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Email: franziska.becker@email.com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2816350" y="3412463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2" name="Google Shape;302;p16"/>
            <p:cNvGrpSpPr/>
            <p:nvPr/>
          </p:nvGrpSpPr>
          <p:grpSpPr>
            <a:xfrm>
              <a:off x="2816350" y="3158775"/>
              <a:ext cx="2916027" cy="138600"/>
              <a:chOff x="2816350" y="3158775"/>
              <a:chExt cx="2916027" cy="138600"/>
            </a:xfrm>
          </p:grpSpPr>
          <p:sp>
            <p:nvSpPr>
              <p:cNvPr id="303" name="Google Shape;303;p16"/>
              <p:cNvSpPr txBox="1"/>
              <p:nvPr/>
            </p:nvSpPr>
            <p:spPr>
              <a:xfrm>
                <a:off x="2954377" y="3158775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University: Ludwig Maximilian University of Munich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2816350" y="3210525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5" name="Google Shape;305;p16"/>
            <p:cNvGrpSpPr/>
            <p:nvPr/>
          </p:nvGrpSpPr>
          <p:grpSpPr>
            <a:xfrm>
              <a:off x="2816350" y="2956838"/>
              <a:ext cx="2916027" cy="138600"/>
              <a:chOff x="2816350" y="2956838"/>
              <a:chExt cx="2916027" cy="138600"/>
            </a:xfrm>
          </p:grpSpPr>
          <p:sp>
            <p:nvSpPr>
              <p:cNvPr id="306" name="Google Shape;306;p16"/>
              <p:cNvSpPr txBox="1"/>
              <p:nvPr/>
            </p:nvSpPr>
            <p:spPr>
              <a:xfrm>
                <a:off x="2954377" y="2956838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Position: Professor of Economics</a:t>
                </a:r>
                <a:endParaRPr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2816350" y="3008588"/>
                <a:ext cx="35100" cy="35100"/>
              </a:xfrm>
              <a:prstGeom prst="ellipse">
                <a:avLst/>
              </a:prstGeom>
              <a:noFill/>
              <a:ln cap="flat" cmpd="sng" w="9525">
                <a:solidFill>
                  <a:srgbClr val="C1A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8" name="Google Shape;308;p16"/>
          <p:cNvGrpSpPr/>
          <p:nvPr/>
        </p:nvGrpSpPr>
        <p:grpSpPr>
          <a:xfrm>
            <a:off x="2369275" y="6397578"/>
            <a:ext cx="3363102" cy="953081"/>
            <a:chOff x="2369275" y="6397578"/>
            <a:chExt cx="3363102" cy="953081"/>
          </a:xfrm>
        </p:grpSpPr>
        <p:sp>
          <p:nvSpPr>
            <p:cNvPr id="309" name="Google Shape;309;p16"/>
            <p:cNvSpPr/>
            <p:nvPr/>
          </p:nvSpPr>
          <p:spPr>
            <a:xfrm>
              <a:off x="2369275" y="6397578"/>
              <a:ext cx="143700" cy="14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C1A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0" name="Google Shape;310;p16"/>
            <p:cNvGrpSpPr/>
            <p:nvPr/>
          </p:nvGrpSpPr>
          <p:grpSpPr>
            <a:xfrm>
              <a:off x="2789996" y="6400128"/>
              <a:ext cx="2942381" cy="950531"/>
              <a:chOff x="2789996" y="2750719"/>
              <a:chExt cx="2942381" cy="950531"/>
            </a:xfrm>
          </p:grpSpPr>
          <p:sp>
            <p:nvSpPr>
              <p:cNvPr id="311" name="Google Shape;311;p16"/>
              <p:cNvSpPr txBox="1"/>
              <p:nvPr/>
            </p:nvSpPr>
            <p:spPr>
              <a:xfrm>
                <a:off x="2789996" y="2750719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JULIA HARTMANN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312" name="Google Shape;312;p16"/>
              <p:cNvGrpSpPr/>
              <p:nvPr/>
            </p:nvGrpSpPr>
            <p:grpSpPr>
              <a:xfrm>
                <a:off x="2816350" y="3562650"/>
                <a:ext cx="2916027" cy="138600"/>
                <a:chOff x="2816350" y="3562650"/>
                <a:chExt cx="2916027" cy="138600"/>
              </a:xfrm>
            </p:grpSpPr>
            <p:sp>
              <p:nvSpPr>
                <p:cNvPr id="313" name="Google Shape;313;p16"/>
                <p:cNvSpPr/>
                <p:nvPr/>
              </p:nvSpPr>
              <p:spPr>
                <a:xfrm>
                  <a:off x="2816350" y="3614400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" name="Google Shape;314;p16"/>
                <p:cNvSpPr txBox="1"/>
                <p:nvPr/>
              </p:nvSpPr>
              <p:spPr>
                <a:xfrm>
                  <a:off x="2954377" y="3562650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Phone: </a:t>
                  </a: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+1-123-456-7890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grpSp>
            <p:nvGrpSpPr>
              <p:cNvPr id="315" name="Google Shape;315;p16"/>
              <p:cNvGrpSpPr/>
              <p:nvPr/>
            </p:nvGrpSpPr>
            <p:grpSpPr>
              <a:xfrm>
                <a:off x="2816350" y="3360713"/>
                <a:ext cx="2916027" cy="138600"/>
                <a:chOff x="2816350" y="3360713"/>
                <a:chExt cx="2916027" cy="138600"/>
              </a:xfrm>
            </p:grpSpPr>
            <p:sp>
              <p:nvSpPr>
                <p:cNvPr id="316" name="Google Shape;316;p16"/>
                <p:cNvSpPr txBox="1"/>
                <p:nvPr/>
              </p:nvSpPr>
              <p:spPr>
                <a:xfrm>
                  <a:off x="2954377" y="3360713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Email: julia.hartmann@email.com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17" name="Google Shape;317;p16"/>
                <p:cNvSpPr/>
                <p:nvPr/>
              </p:nvSpPr>
              <p:spPr>
                <a:xfrm>
                  <a:off x="2816350" y="3412463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8" name="Google Shape;318;p16"/>
              <p:cNvGrpSpPr/>
              <p:nvPr/>
            </p:nvGrpSpPr>
            <p:grpSpPr>
              <a:xfrm>
                <a:off x="2816350" y="3158775"/>
                <a:ext cx="2916027" cy="138600"/>
                <a:chOff x="2816350" y="3158775"/>
                <a:chExt cx="2916027" cy="138600"/>
              </a:xfrm>
            </p:grpSpPr>
            <p:sp>
              <p:nvSpPr>
                <p:cNvPr id="319" name="Google Shape;319;p16"/>
                <p:cNvSpPr txBox="1"/>
                <p:nvPr/>
              </p:nvSpPr>
              <p:spPr>
                <a:xfrm>
                  <a:off x="2954377" y="3158775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Company: ExpertMarket Company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20" name="Google Shape;320;p16"/>
                <p:cNvSpPr/>
                <p:nvPr/>
              </p:nvSpPr>
              <p:spPr>
                <a:xfrm>
                  <a:off x="2816350" y="3210525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1" name="Google Shape;321;p16"/>
              <p:cNvGrpSpPr/>
              <p:nvPr/>
            </p:nvGrpSpPr>
            <p:grpSpPr>
              <a:xfrm>
                <a:off x="2816350" y="2956838"/>
                <a:ext cx="2916027" cy="138600"/>
                <a:chOff x="2816350" y="2956838"/>
                <a:chExt cx="2916027" cy="138600"/>
              </a:xfrm>
            </p:grpSpPr>
            <p:sp>
              <p:nvSpPr>
                <p:cNvPr id="322" name="Google Shape;322;p16"/>
                <p:cNvSpPr txBox="1"/>
                <p:nvPr/>
              </p:nvSpPr>
              <p:spPr>
                <a:xfrm>
                  <a:off x="2954377" y="2956838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Position: Colleague - Marketing Specialist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23" name="Google Shape;323;p16"/>
                <p:cNvSpPr/>
                <p:nvPr/>
              </p:nvSpPr>
              <p:spPr>
                <a:xfrm>
                  <a:off x="2816350" y="3008588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324" name="Google Shape;324;p16"/>
          <p:cNvGrpSpPr/>
          <p:nvPr/>
        </p:nvGrpSpPr>
        <p:grpSpPr>
          <a:xfrm>
            <a:off x="2369275" y="7622235"/>
            <a:ext cx="3363102" cy="953081"/>
            <a:chOff x="2369275" y="6397578"/>
            <a:chExt cx="3363102" cy="953081"/>
          </a:xfrm>
        </p:grpSpPr>
        <p:sp>
          <p:nvSpPr>
            <p:cNvPr id="325" name="Google Shape;325;p16"/>
            <p:cNvSpPr/>
            <p:nvPr/>
          </p:nvSpPr>
          <p:spPr>
            <a:xfrm>
              <a:off x="2369275" y="6397578"/>
              <a:ext cx="143700" cy="14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C1A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6" name="Google Shape;326;p16"/>
            <p:cNvGrpSpPr/>
            <p:nvPr/>
          </p:nvGrpSpPr>
          <p:grpSpPr>
            <a:xfrm>
              <a:off x="2789996" y="6400128"/>
              <a:ext cx="2942381" cy="950531"/>
              <a:chOff x="2789996" y="2750719"/>
              <a:chExt cx="2942381" cy="950531"/>
            </a:xfrm>
          </p:grpSpPr>
          <p:sp>
            <p:nvSpPr>
              <p:cNvPr id="327" name="Google Shape;327;p16"/>
              <p:cNvSpPr txBox="1"/>
              <p:nvPr/>
            </p:nvSpPr>
            <p:spPr>
              <a:xfrm>
                <a:off x="2789996" y="2750719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MARKUS WEBER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328" name="Google Shape;328;p16"/>
              <p:cNvGrpSpPr/>
              <p:nvPr/>
            </p:nvGrpSpPr>
            <p:grpSpPr>
              <a:xfrm>
                <a:off x="2816350" y="3562650"/>
                <a:ext cx="2916027" cy="138600"/>
                <a:chOff x="2816350" y="3562650"/>
                <a:chExt cx="2916027" cy="138600"/>
              </a:xfrm>
            </p:grpSpPr>
            <p:sp>
              <p:nvSpPr>
                <p:cNvPr id="329" name="Google Shape;329;p16"/>
                <p:cNvSpPr/>
                <p:nvPr/>
              </p:nvSpPr>
              <p:spPr>
                <a:xfrm>
                  <a:off x="2816350" y="3614400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16"/>
                <p:cNvSpPr txBox="1"/>
                <p:nvPr/>
              </p:nvSpPr>
              <p:spPr>
                <a:xfrm>
                  <a:off x="2954377" y="3562650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Phone: +1-123-456-7890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grpSp>
            <p:nvGrpSpPr>
              <p:cNvPr id="331" name="Google Shape;331;p16"/>
              <p:cNvGrpSpPr/>
              <p:nvPr/>
            </p:nvGrpSpPr>
            <p:grpSpPr>
              <a:xfrm>
                <a:off x="2816350" y="3360713"/>
                <a:ext cx="2916027" cy="138600"/>
                <a:chOff x="2816350" y="3360713"/>
                <a:chExt cx="2916027" cy="138600"/>
              </a:xfrm>
            </p:grpSpPr>
            <p:sp>
              <p:nvSpPr>
                <p:cNvPr id="332" name="Google Shape;332;p16"/>
                <p:cNvSpPr txBox="1"/>
                <p:nvPr/>
              </p:nvSpPr>
              <p:spPr>
                <a:xfrm>
                  <a:off x="2954377" y="3360713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Email: markus.weber@email.com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33" name="Google Shape;333;p16"/>
                <p:cNvSpPr/>
                <p:nvPr/>
              </p:nvSpPr>
              <p:spPr>
                <a:xfrm>
                  <a:off x="2816350" y="3412463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4" name="Google Shape;334;p16"/>
              <p:cNvGrpSpPr/>
              <p:nvPr/>
            </p:nvGrpSpPr>
            <p:grpSpPr>
              <a:xfrm>
                <a:off x="2816350" y="3158775"/>
                <a:ext cx="2916027" cy="138600"/>
                <a:chOff x="2816350" y="3158775"/>
                <a:chExt cx="2916027" cy="138600"/>
              </a:xfrm>
            </p:grpSpPr>
            <p:sp>
              <p:nvSpPr>
                <p:cNvPr id="335" name="Google Shape;335;p16"/>
                <p:cNvSpPr txBox="1"/>
                <p:nvPr/>
              </p:nvSpPr>
              <p:spPr>
                <a:xfrm>
                  <a:off x="2954377" y="3158775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Company: InoTech GmbH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36" name="Google Shape;336;p16"/>
                <p:cNvSpPr/>
                <p:nvPr/>
              </p:nvSpPr>
              <p:spPr>
                <a:xfrm>
                  <a:off x="2816350" y="3210525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7" name="Google Shape;337;p16"/>
              <p:cNvGrpSpPr/>
              <p:nvPr/>
            </p:nvGrpSpPr>
            <p:grpSpPr>
              <a:xfrm>
                <a:off x="2816350" y="2956838"/>
                <a:ext cx="2916027" cy="138600"/>
                <a:chOff x="2816350" y="2956838"/>
                <a:chExt cx="2916027" cy="138600"/>
              </a:xfrm>
            </p:grpSpPr>
            <p:sp>
              <p:nvSpPr>
                <p:cNvPr id="338" name="Google Shape;338;p16"/>
                <p:cNvSpPr txBox="1"/>
                <p:nvPr/>
              </p:nvSpPr>
              <p:spPr>
                <a:xfrm>
                  <a:off x="2954377" y="2956838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Position: Project Team Lead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39" name="Google Shape;339;p16"/>
                <p:cNvSpPr/>
                <p:nvPr/>
              </p:nvSpPr>
              <p:spPr>
                <a:xfrm>
                  <a:off x="2816350" y="3008588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340" name="Google Shape;340;p16"/>
          <p:cNvGrpSpPr/>
          <p:nvPr/>
        </p:nvGrpSpPr>
        <p:grpSpPr>
          <a:xfrm>
            <a:off x="2369275" y="8843364"/>
            <a:ext cx="3363102" cy="953081"/>
            <a:chOff x="2369275" y="6397578"/>
            <a:chExt cx="3363102" cy="953081"/>
          </a:xfrm>
        </p:grpSpPr>
        <p:sp>
          <p:nvSpPr>
            <p:cNvPr id="341" name="Google Shape;341;p16"/>
            <p:cNvSpPr/>
            <p:nvPr/>
          </p:nvSpPr>
          <p:spPr>
            <a:xfrm>
              <a:off x="2369275" y="6397578"/>
              <a:ext cx="143700" cy="14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C1A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2" name="Google Shape;342;p16"/>
            <p:cNvGrpSpPr/>
            <p:nvPr/>
          </p:nvGrpSpPr>
          <p:grpSpPr>
            <a:xfrm>
              <a:off x="2789996" y="6400128"/>
              <a:ext cx="2942381" cy="950531"/>
              <a:chOff x="2789996" y="2750719"/>
              <a:chExt cx="2942381" cy="950531"/>
            </a:xfrm>
          </p:grpSpPr>
          <p:sp>
            <p:nvSpPr>
              <p:cNvPr id="343" name="Google Shape;343;p16"/>
              <p:cNvSpPr txBox="1"/>
              <p:nvPr/>
            </p:nvSpPr>
            <p:spPr>
              <a:xfrm>
                <a:off x="2789996" y="2750719"/>
                <a:ext cx="2778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rPr>
                  <a:t>DR. PETRA SCHMIDT</a:t>
                </a:r>
                <a:endParaRPr b="1" sz="900">
                  <a:solidFill>
                    <a:srgbClr val="1B1B1A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344" name="Google Shape;344;p16"/>
              <p:cNvGrpSpPr/>
              <p:nvPr/>
            </p:nvGrpSpPr>
            <p:grpSpPr>
              <a:xfrm>
                <a:off x="2816350" y="3562650"/>
                <a:ext cx="2916027" cy="138600"/>
                <a:chOff x="2816350" y="3562650"/>
                <a:chExt cx="2916027" cy="138600"/>
              </a:xfrm>
            </p:grpSpPr>
            <p:sp>
              <p:nvSpPr>
                <p:cNvPr id="345" name="Google Shape;345;p16"/>
                <p:cNvSpPr/>
                <p:nvPr/>
              </p:nvSpPr>
              <p:spPr>
                <a:xfrm>
                  <a:off x="2816350" y="3614400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16"/>
                <p:cNvSpPr txBox="1"/>
                <p:nvPr/>
              </p:nvSpPr>
              <p:spPr>
                <a:xfrm>
                  <a:off x="2954377" y="3562650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Phone: +1-123-456-7890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grpSp>
            <p:nvGrpSpPr>
              <p:cNvPr id="347" name="Google Shape;347;p16"/>
              <p:cNvGrpSpPr/>
              <p:nvPr/>
            </p:nvGrpSpPr>
            <p:grpSpPr>
              <a:xfrm>
                <a:off x="2816350" y="3360713"/>
                <a:ext cx="2916027" cy="138600"/>
                <a:chOff x="2816350" y="3360713"/>
                <a:chExt cx="2916027" cy="138600"/>
              </a:xfrm>
            </p:grpSpPr>
            <p:sp>
              <p:nvSpPr>
                <p:cNvPr id="348" name="Google Shape;348;p16"/>
                <p:cNvSpPr txBox="1"/>
                <p:nvPr/>
              </p:nvSpPr>
              <p:spPr>
                <a:xfrm>
                  <a:off x="2954377" y="3360713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Email: petra.schmidt@email.com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49" name="Google Shape;349;p16"/>
                <p:cNvSpPr/>
                <p:nvPr/>
              </p:nvSpPr>
              <p:spPr>
                <a:xfrm>
                  <a:off x="2816350" y="3412463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0" name="Google Shape;350;p16"/>
              <p:cNvGrpSpPr/>
              <p:nvPr/>
            </p:nvGrpSpPr>
            <p:grpSpPr>
              <a:xfrm>
                <a:off x="2816350" y="3158775"/>
                <a:ext cx="2916027" cy="138600"/>
                <a:chOff x="2816350" y="3158775"/>
                <a:chExt cx="2916027" cy="138600"/>
              </a:xfrm>
            </p:grpSpPr>
            <p:sp>
              <p:nvSpPr>
                <p:cNvPr id="351" name="Google Shape;351;p16"/>
                <p:cNvSpPr txBox="1"/>
                <p:nvPr/>
              </p:nvSpPr>
              <p:spPr>
                <a:xfrm>
                  <a:off x="2954377" y="3158775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Company: GlobalTech Solutions GmbH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52" name="Google Shape;352;p16"/>
                <p:cNvSpPr/>
                <p:nvPr/>
              </p:nvSpPr>
              <p:spPr>
                <a:xfrm>
                  <a:off x="2816350" y="3210525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3" name="Google Shape;353;p16"/>
              <p:cNvGrpSpPr/>
              <p:nvPr/>
            </p:nvGrpSpPr>
            <p:grpSpPr>
              <a:xfrm>
                <a:off x="2816350" y="2956838"/>
                <a:ext cx="2916027" cy="138600"/>
                <a:chOff x="2816350" y="2956838"/>
                <a:chExt cx="2916027" cy="138600"/>
              </a:xfrm>
            </p:grpSpPr>
            <p:sp>
              <p:nvSpPr>
                <p:cNvPr id="354" name="Google Shape;354;p16"/>
                <p:cNvSpPr txBox="1"/>
                <p:nvPr/>
              </p:nvSpPr>
              <p:spPr>
                <a:xfrm>
                  <a:off x="2954377" y="2956838"/>
                  <a:ext cx="27780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B1B1A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Position: CEO</a:t>
                  </a:r>
                  <a:endParaRPr sz="900">
                    <a:solidFill>
                      <a:srgbClr val="1B1B1A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355" name="Google Shape;355;p16"/>
                <p:cNvSpPr/>
                <p:nvPr/>
              </p:nvSpPr>
              <p:spPr>
                <a:xfrm>
                  <a:off x="2816350" y="3008588"/>
                  <a:ext cx="35100" cy="351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1A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