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ubik Medium"/>
      <p:regular r:id="rId7"/>
      <p:bold r:id="rId8"/>
      <p:italic r:id="rId9"/>
      <p:boldItalic r:id="rId10"/>
    </p:embeddedFont>
    <p:embeddedFont>
      <p:font typeface="Rubik Light"/>
      <p:regular r:id="rId11"/>
      <p:bold r:id="rId12"/>
      <p:italic r:id="rId13"/>
      <p:boldItalic r:id="rId14"/>
    </p:embeddedFont>
    <p:embeddedFont>
      <p:font typeface="EB Garamond"/>
      <p:regular r:id="rId15"/>
      <p:bold r:id="rId16"/>
      <p:italic r:id="rId17"/>
      <p:boldItalic r:id="rId18"/>
    </p:embeddedFont>
    <p:embeddedFont>
      <p:font typeface="Rubik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0">
          <p15:clr>
            <a:srgbClr val="747775"/>
          </p15:clr>
        </p15:guide>
        <p15:guide id="2" pos="4692">
          <p15:clr>
            <a:srgbClr val="747775"/>
          </p15:clr>
        </p15:guide>
        <p15:guide id="3" orient="horz" pos="2346">
          <p15:clr>
            <a:srgbClr val="747775"/>
          </p15:clr>
        </p15:guide>
        <p15:guide id="4" orient="horz" pos="4819">
          <p15:clr>
            <a:srgbClr val="747775"/>
          </p15:clr>
        </p15:guide>
        <p15:guide id="5" orient="horz" pos="2979">
          <p15:clr>
            <a:srgbClr val="747775"/>
          </p15:clr>
        </p15:guide>
        <p15:guide id="6" pos="1270">
          <p15:clr>
            <a:srgbClr val="747775"/>
          </p15:clr>
        </p15:guide>
        <p15:guide id="7" pos="1587">
          <p15:clr>
            <a:srgbClr val="747775"/>
          </p15:clr>
        </p15:guide>
        <p15:guide id="8" pos="1701">
          <p15:clr>
            <a:srgbClr val="747775"/>
          </p15:clr>
        </p15:guide>
        <p15:guide id="9" pos="3061">
          <p15:clr>
            <a:srgbClr val="747775"/>
          </p15:clr>
        </p15:guide>
        <p15:guide id="10" pos="3175">
          <p15:clr>
            <a:srgbClr val="747775"/>
          </p15:clr>
        </p15:guide>
        <p15:guide id="11" pos="227">
          <p15:clr>
            <a:srgbClr val="747775"/>
          </p15:clr>
        </p15:guide>
        <p15:guide id="12" pos="4535">
          <p15:clr>
            <a:srgbClr val="747775"/>
          </p15:clr>
        </p15:guide>
        <p15:guide id="13" orient="horz" pos="5046">
          <p15:clr>
            <a:srgbClr val="747775"/>
          </p15:clr>
        </p15:guide>
        <p15:guide id="14" orient="horz" pos="5896">
          <p15:clr>
            <a:srgbClr val="747775"/>
          </p15:clr>
        </p15:guide>
        <p15:guide id="15" pos="2324">
          <p15:clr>
            <a:srgbClr val="747775"/>
          </p15:clr>
        </p15:guide>
        <p15:guide id="16" pos="2438">
          <p15:clr>
            <a:srgbClr val="747775"/>
          </p15:clr>
        </p15:guide>
        <p15:guide id="17" orient="horz" pos="3005">
          <p15:clr>
            <a:srgbClr val="747775"/>
          </p15:clr>
        </p15:guide>
        <p15:guide id="18" pos="258">
          <p15:clr>
            <a:srgbClr val="747775"/>
          </p15:clr>
        </p15:guide>
        <p15:guide id="19" orient="horz" pos="402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0"/>
        <p:guide pos="4692"/>
        <p:guide pos="2346" orient="horz"/>
        <p:guide pos="4819" orient="horz"/>
        <p:guide pos="2979" orient="horz"/>
        <p:guide pos="1270"/>
        <p:guide pos="1587"/>
        <p:guide pos="1701"/>
        <p:guide pos="3061"/>
        <p:guide pos="3175"/>
        <p:guide pos="227"/>
        <p:guide pos="4535"/>
        <p:guide pos="5046" orient="horz"/>
        <p:guide pos="5896" orient="horz"/>
        <p:guide pos="2324"/>
        <p:guide pos="2438"/>
        <p:guide pos="3005" orient="horz"/>
        <p:guide pos="258"/>
        <p:guide pos="402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bold.fntdata"/><Relationship Id="rId11" Type="http://schemas.openxmlformats.org/officeDocument/2006/relationships/font" Target="fonts/RubikLight-regular.fntdata"/><Relationship Id="rId22" Type="http://schemas.openxmlformats.org/officeDocument/2006/relationships/font" Target="fonts/Rubik-boldItalic.fntdata"/><Relationship Id="rId10" Type="http://schemas.openxmlformats.org/officeDocument/2006/relationships/font" Target="fonts/RubikMedium-boldItalic.fntdata"/><Relationship Id="rId21" Type="http://schemas.openxmlformats.org/officeDocument/2006/relationships/font" Target="fonts/Rubik-italic.fntdata"/><Relationship Id="rId13" Type="http://schemas.openxmlformats.org/officeDocument/2006/relationships/font" Target="fonts/RubikLight-italic.fntdata"/><Relationship Id="rId12" Type="http://schemas.openxmlformats.org/officeDocument/2006/relationships/font" Target="fonts/Rubik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Medium-italic.fntdata"/><Relationship Id="rId15" Type="http://schemas.openxmlformats.org/officeDocument/2006/relationships/font" Target="fonts/EBGaramond-regular.fntdata"/><Relationship Id="rId14" Type="http://schemas.openxmlformats.org/officeDocument/2006/relationships/font" Target="fonts/RubikLight-boldItalic.fntdata"/><Relationship Id="rId17" Type="http://schemas.openxmlformats.org/officeDocument/2006/relationships/font" Target="fonts/EBGaramond-italic.fntdata"/><Relationship Id="rId16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ubik-regular.fntdata"/><Relationship Id="rId6" Type="http://schemas.openxmlformats.org/officeDocument/2006/relationships/slide" Target="slides/slide1.xml"/><Relationship Id="rId18" Type="http://schemas.openxmlformats.org/officeDocument/2006/relationships/font" Target="fonts/EBGaramond-boldItalic.fntdata"/><Relationship Id="rId7" Type="http://schemas.openxmlformats.org/officeDocument/2006/relationships/font" Target="fonts/RubikMedium-regular.fntdata"/><Relationship Id="rId8" Type="http://schemas.openxmlformats.org/officeDocument/2006/relationships/font" Target="fonts/Rubik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47625" y="0"/>
            <a:ext cx="7456727" cy="3725225"/>
            <a:chOff x="47625" y="0"/>
            <a:chExt cx="7456727" cy="3725225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17920" l="631" r="729" t="20476"/>
            <a:stretch/>
          </p:blipFill>
          <p:spPr>
            <a:xfrm>
              <a:off x="47625" y="0"/>
              <a:ext cx="7456727" cy="3724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3"/>
            <p:cNvSpPr/>
            <p:nvPr/>
          </p:nvSpPr>
          <p:spPr>
            <a:xfrm>
              <a:off x="360200" y="125"/>
              <a:ext cx="1655400" cy="3725100"/>
            </a:xfrm>
            <a:prstGeom prst="rect">
              <a:avLst/>
            </a:prstGeom>
            <a:solidFill>
              <a:srgbClr val="9EB096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548458" y="187942"/>
              <a:ext cx="4522500" cy="107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uk" sz="35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GREETINGS,</a:t>
              </a:r>
              <a:endParaRPr b="1" sz="35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5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DEAR CLIENTS!</a:t>
              </a:r>
              <a:endParaRPr b="1" sz="35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575413" y="1355247"/>
              <a:ext cx="1372500" cy="152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Summer is a time for new beginnings and incredible opportunities. If you're in search of your perfect living space, we have some exciting offerings for you.</a:t>
              </a:r>
              <a:endParaRPr sz="11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575413" y="2994964"/>
              <a:ext cx="13725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lt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LifeHouse Realtors</a:t>
              </a:r>
              <a:endParaRPr sz="11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lt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Where Your Dream</a:t>
              </a:r>
              <a:endParaRPr sz="11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lt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Creates Life</a:t>
              </a:r>
              <a:endParaRPr sz="11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3870000" y="8010000"/>
            <a:ext cx="3330000" cy="1350000"/>
            <a:chOff x="3870000" y="8010000"/>
            <a:chExt cx="3330000" cy="1350000"/>
          </a:xfrm>
        </p:grpSpPr>
        <p:sp>
          <p:nvSpPr>
            <p:cNvPr id="61" name="Google Shape;61;p13"/>
            <p:cNvSpPr/>
            <p:nvPr/>
          </p:nvSpPr>
          <p:spPr>
            <a:xfrm>
              <a:off x="3870000" y="8010000"/>
              <a:ext cx="3330000" cy="1350000"/>
            </a:xfrm>
            <a:prstGeom prst="rect">
              <a:avLst/>
            </a:prstGeom>
            <a:solidFill>
              <a:srgbClr val="BFC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" name="Google Shape;62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34100" y="8162388"/>
              <a:ext cx="801800" cy="1045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3"/>
          <p:cNvSpPr/>
          <p:nvPr/>
        </p:nvSpPr>
        <p:spPr>
          <a:xfrm>
            <a:off x="0" y="0"/>
            <a:ext cx="111600" cy="10692000"/>
          </a:xfrm>
          <a:prstGeom prst="rect">
            <a:avLst/>
          </a:prstGeom>
          <a:solidFill>
            <a:srgbClr val="BFCA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7448575" y="0"/>
            <a:ext cx="111600" cy="10692000"/>
          </a:xfrm>
          <a:prstGeom prst="rect">
            <a:avLst/>
          </a:prstGeom>
          <a:solidFill>
            <a:srgbClr val="BFCA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182625" y="3969825"/>
            <a:ext cx="5127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16151A"/>
                </a:solidFill>
                <a:latin typeface="Rubik"/>
                <a:ea typeface="Rubik"/>
                <a:cs typeface="Rubik"/>
                <a:sym typeface="Rubik"/>
              </a:rPr>
              <a:t>Y O U R  I D E A L  H O M E  A W A I T S  Y O U !</a:t>
            </a:r>
            <a:endParaRPr b="1" sz="1700">
              <a:solidFill>
                <a:srgbClr val="16151A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972800" y="4328982"/>
            <a:ext cx="3614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2"/>
                </a:solidFill>
                <a:latin typeface="Rubik Light"/>
                <a:ea typeface="Rubik Light"/>
                <a:cs typeface="Rubik Light"/>
                <a:sym typeface="Rubik Light"/>
              </a:rPr>
              <a:t>H A R M O N Y  H O M E S  R E A L T Y</a:t>
            </a:r>
            <a:endParaRPr sz="1100">
              <a:solidFill>
                <a:schemeClr val="dk2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grpSp>
        <p:nvGrpSpPr>
          <p:cNvPr id="67" name="Google Shape;67;p13"/>
          <p:cNvGrpSpPr/>
          <p:nvPr/>
        </p:nvGrpSpPr>
        <p:grpSpPr>
          <a:xfrm>
            <a:off x="364375" y="4730525"/>
            <a:ext cx="2155500" cy="2919600"/>
            <a:chOff x="364375" y="4730525"/>
            <a:chExt cx="2155500" cy="2919600"/>
          </a:xfrm>
        </p:grpSpPr>
        <p:sp>
          <p:nvSpPr>
            <p:cNvPr id="68" name="Google Shape;68;p13"/>
            <p:cNvSpPr/>
            <p:nvPr/>
          </p:nvSpPr>
          <p:spPr>
            <a:xfrm>
              <a:off x="364375" y="4730525"/>
              <a:ext cx="2155500" cy="2919600"/>
            </a:xfrm>
            <a:prstGeom prst="rect">
              <a:avLst/>
            </a:prstGeom>
            <a:solidFill>
              <a:srgbClr val="FBF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9" name="Google Shape;69;p13"/>
            <p:cNvPicPr preferRelativeResize="0"/>
            <p:nvPr/>
          </p:nvPicPr>
          <p:blipFill rotWithShape="1">
            <a:blip r:embed="rId5">
              <a:alphaModFix/>
            </a:blip>
            <a:srcRect b="3752" l="0" r="0" t="17568"/>
            <a:stretch/>
          </p:blipFill>
          <p:spPr>
            <a:xfrm>
              <a:off x="409750" y="4770000"/>
              <a:ext cx="2058951" cy="16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3"/>
            <p:cNvSpPr txBox="1"/>
            <p:nvPr/>
          </p:nvSpPr>
          <p:spPr>
            <a:xfrm>
              <a:off x="541775" y="6571778"/>
              <a:ext cx="1794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6151A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E X C L U S I V E  L I S T I N G S</a:t>
              </a:r>
              <a:endParaRPr sz="900">
                <a:solidFill>
                  <a:srgbClr val="16151A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475625" y="6844600"/>
              <a:ext cx="1927200" cy="56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chemeClr val="dk2"/>
                  </a:solidFill>
                  <a:latin typeface="Rubik"/>
                  <a:ea typeface="Rubik"/>
                  <a:cs typeface="Rubik"/>
                  <a:sym typeface="Rubik"/>
                </a:rPr>
                <a:t>Our team is working tirelessly to find the best real estate options for you. Gain access to exclusive listings that impress with their beauty and functionality.</a:t>
              </a:r>
              <a:endParaRPr sz="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2700163" y="4728475"/>
            <a:ext cx="2160000" cy="2921700"/>
            <a:chOff x="2700163" y="4728475"/>
            <a:chExt cx="2160000" cy="2921700"/>
          </a:xfrm>
        </p:grpSpPr>
        <p:sp>
          <p:nvSpPr>
            <p:cNvPr id="73" name="Google Shape;73;p13"/>
            <p:cNvSpPr/>
            <p:nvPr/>
          </p:nvSpPr>
          <p:spPr>
            <a:xfrm>
              <a:off x="2700163" y="4728475"/>
              <a:ext cx="2160000" cy="2921700"/>
            </a:xfrm>
            <a:prstGeom prst="rect">
              <a:avLst/>
            </a:prstGeom>
            <a:solidFill>
              <a:srgbClr val="FBF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2881938" y="6571778"/>
              <a:ext cx="1794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6151A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P R I M E  L O C A T I O N S</a:t>
              </a:r>
              <a:endParaRPr sz="900">
                <a:solidFill>
                  <a:srgbClr val="16151A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2815788" y="6844600"/>
              <a:ext cx="1927200" cy="56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800">
                  <a:solidFill>
                    <a:schemeClr val="dk2"/>
                  </a:solidFill>
                  <a:latin typeface="Rubik"/>
                  <a:ea typeface="Rubik"/>
                  <a:cs typeface="Rubik"/>
                  <a:sym typeface="Rubik"/>
                </a:rPr>
                <a:t>We only select places that ensure comfort and safety. Explore properties in the most popular and convenient</a:t>
              </a:r>
              <a:endParaRPr sz="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chemeClr val="dk2"/>
                  </a:solidFill>
                  <a:latin typeface="Rubik"/>
                  <a:ea typeface="Rubik"/>
                  <a:cs typeface="Rubik"/>
                  <a:sym typeface="Rubik"/>
                </a:rPr>
                <a:t>city locations.</a:t>
              </a:r>
              <a:endParaRPr sz="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76" name="Google Shape;76;p13"/>
            <p:cNvPicPr preferRelativeResize="0"/>
            <p:nvPr/>
          </p:nvPicPr>
          <p:blipFill rotWithShape="1">
            <a:blip r:embed="rId6">
              <a:alphaModFix/>
            </a:blip>
            <a:srcRect b="17491" l="10892" r="22649" t="30218"/>
            <a:stretch/>
          </p:blipFill>
          <p:spPr>
            <a:xfrm>
              <a:off x="2749925" y="4770000"/>
              <a:ext cx="2058949" cy="1619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" name="Google Shape;77;p13"/>
          <p:cNvGrpSpPr/>
          <p:nvPr/>
        </p:nvGrpSpPr>
        <p:grpSpPr>
          <a:xfrm>
            <a:off x="5040313" y="4728475"/>
            <a:ext cx="2160025" cy="2921700"/>
            <a:chOff x="5040313" y="4728475"/>
            <a:chExt cx="2160025" cy="2921700"/>
          </a:xfrm>
        </p:grpSpPr>
        <p:sp>
          <p:nvSpPr>
            <p:cNvPr id="78" name="Google Shape;78;p13"/>
            <p:cNvSpPr/>
            <p:nvPr/>
          </p:nvSpPr>
          <p:spPr>
            <a:xfrm>
              <a:off x="5040313" y="4730525"/>
              <a:ext cx="2155500" cy="2919600"/>
            </a:xfrm>
            <a:prstGeom prst="rect">
              <a:avLst/>
            </a:prstGeom>
            <a:solidFill>
              <a:srgbClr val="FBF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5044713" y="4730525"/>
              <a:ext cx="2155500" cy="2919600"/>
            </a:xfrm>
            <a:prstGeom prst="rect">
              <a:avLst/>
            </a:prstGeom>
            <a:solidFill>
              <a:srgbClr val="FBF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040338" y="4728475"/>
              <a:ext cx="2160000" cy="2921700"/>
            </a:xfrm>
            <a:prstGeom prst="rect">
              <a:avLst/>
            </a:prstGeom>
            <a:solidFill>
              <a:srgbClr val="FBF4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5222113" y="6571778"/>
              <a:ext cx="1794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6151A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E X P E R T  A P P R O A C H</a:t>
              </a:r>
              <a:endParaRPr sz="900">
                <a:solidFill>
                  <a:srgbClr val="16151A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5155963" y="6844600"/>
              <a:ext cx="1927200" cy="56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00">
                  <a:solidFill>
                    <a:schemeClr val="dk2"/>
                  </a:solidFill>
                  <a:latin typeface="Rubik"/>
                  <a:ea typeface="Rubik"/>
                  <a:cs typeface="Rubik"/>
                  <a:sym typeface="Rubik"/>
                </a:rPr>
                <a:t>Our experts are ready to provide you with all the necessary information and consultations regarding each property. We care about your comfort.</a:t>
              </a:r>
              <a:endParaRPr sz="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83" name="Google Shape;83;p13"/>
            <p:cNvPicPr preferRelativeResize="0"/>
            <p:nvPr/>
          </p:nvPicPr>
          <p:blipFill rotWithShape="1">
            <a:blip r:embed="rId7">
              <a:alphaModFix/>
            </a:blip>
            <a:srcRect b="37453" l="12732" r="0" t="0"/>
            <a:stretch/>
          </p:blipFill>
          <p:spPr>
            <a:xfrm>
              <a:off x="5091650" y="4770000"/>
              <a:ext cx="2058949" cy="1619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" name="Google Shape;84;p13"/>
          <p:cNvGrpSpPr/>
          <p:nvPr/>
        </p:nvGrpSpPr>
        <p:grpSpPr>
          <a:xfrm>
            <a:off x="360000" y="8010000"/>
            <a:ext cx="3330000" cy="1350000"/>
            <a:chOff x="360000" y="8010000"/>
            <a:chExt cx="3330000" cy="1350000"/>
          </a:xfrm>
        </p:grpSpPr>
        <p:sp>
          <p:nvSpPr>
            <p:cNvPr id="85" name="Google Shape;85;p13"/>
            <p:cNvSpPr/>
            <p:nvPr/>
          </p:nvSpPr>
          <p:spPr>
            <a:xfrm>
              <a:off x="360000" y="8010000"/>
              <a:ext cx="3330000" cy="1350000"/>
            </a:xfrm>
            <a:prstGeom prst="rect">
              <a:avLst/>
            </a:prstGeom>
            <a:solidFill>
              <a:srgbClr val="FCE9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6" name="Google Shape;86;p13"/>
            <p:cNvPicPr preferRelativeResize="0"/>
            <p:nvPr/>
          </p:nvPicPr>
          <p:blipFill rotWithShape="1">
            <a:blip r:embed="rId8">
              <a:alphaModFix/>
            </a:blip>
            <a:srcRect b="6387" l="6598" r="5889" t="6466"/>
            <a:stretch/>
          </p:blipFill>
          <p:spPr>
            <a:xfrm>
              <a:off x="1374825" y="8206962"/>
              <a:ext cx="1300350" cy="956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" name="Google Shape;87;p13"/>
          <p:cNvGrpSpPr/>
          <p:nvPr/>
        </p:nvGrpSpPr>
        <p:grpSpPr>
          <a:xfrm>
            <a:off x="1040550" y="8491163"/>
            <a:ext cx="1968900" cy="387675"/>
            <a:chOff x="1040550" y="8458075"/>
            <a:chExt cx="1968900" cy="387675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1040550" y="8458075"/>
              <a:ext cx="196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6151A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PHONE: +1 (555) 123</a:t>
              </a:r>
              <a:r>
                <a:rPr lang="uk" sz="900">
                  <a:solidFill>
                    <a:srgbClr val="16151A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-4567</a:t>
              </a:r>
              <a:endParaRPr sz="900">
                <a:solidFill>
                  <a:srgbClr val="16151A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1040550" y="8707150"/>
              <a:ext cx="196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16151A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EMAIL: INFO@HARMONY.COM</a:t>
              </a:r>
              <a:endParaRPr sz="900">
                <a:solidFill>
                  <a:srgbClr val="16151A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4550550" y="8491163"/>
            <a:ext cx="1968900" cy="387675"/>
            <a:chOff x="1040550" y="8458075"/>
            <a:chExt cx="1968900" cy="387675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1040550" y="8458075"/>
              <a:ext cx="196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123 HARMONY STREET,</a:t>
              </a:r>
              <a:endParaRPr sz="9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1040550" y="8707150"/>
              <a:ext cx="1968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CITYVILLE, DREAMLAND</a:t>
              </a:r>
              <a:endParaRPr sz="9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sp>
        <p:nvSpPr>
          <p:cNvPr id="93" name="Google Shape;93;p13"/>
          <p:cNvSpPr txBox="1"/>
          <p:nvPr/>
        </p:nvSpPr>
        <p:spPr>
          <a:xfrm>
            <a:off x="364375" y="9553284"/>
            <a:ext cx="6835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16151A"/>
                </a:solidFill>
                <a:latin typeface="Rubik"/>
                <a:ea typeface="Rubik"/>
                <a:cs typeface="Rubik"/>
                <a:sym typeface="Rubik"/>
              </a:rPr>
              <a:t>Mark your calendar for our upcoming Open House events. It's a fantastic opportunity to explore multiple properties in one day and get a feel for the diverse real estate options available. Don't let this summer pass by without finding the home you've always dreamed of. Contact us today </a:t>
            </a:r>
            <a:endParaRPr sz="800">
              <a:solidFill>
                <a:srgbClr val="16151A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800">
                <a:solidFill>
                  <a:srgbClr val="16151A"/>
                </a:solidFill>
                <a:latin typeface="Rubik"/>
                <a:ea typeface="Rubik"/>
                <a:cs typeface="Rubik"/>
                <a:sym typeface="Rubik"/>
              </a:rPr>
              <a:t>at to schedule viewings, discuss financing options, or simply chat about your real estate goals.</a:t>
            </a:r>
            <a:endParaRPr sz="800">
              <a:solidFill>
                <a:srgbClr val="16151A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360975" y="10239150"/>
            <a:ext cx="6838050" cy="153900"/>
            <a:chOff x="360975" y="10239150"/>
            <a:chExt cx="6838050" cy="153900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1062450" y="10239150"/>
              <a:ext cx="5435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B2BFAD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HERE YOU WILL FIND YOUR DREAM HOME AND MAKE THIS SUMMER UNFORGETTABLE!</a:t>
              </a:r>
              <a:endParaRPr sz="1000">
                <a:solidFill>
                  <a:srgbClr val="B2BFAD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360975" y="10295550"/>
              <a:ext cx="644700" cy="41100"/>
            </a:xfrm>
            <a:prstGeom prst="rect">
              <a:avLst/>
            </a:prstGeom>
            <a:solidFill>
              <a:srgbClr val="B2B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554325" y="10295550"/>
              <a:ext cx="644700" cy="41100"/>
            </a:xfrm>
            <a:prstGeom prst="rect">
              <a:avLst/>
            </a:prstGeom>
            <a:solidFill>
              <a:srgbClr val="B2B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