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ormorant Garamon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ormorantGaramond-boldItalic.fntdata"/><Relationship Id="rId5" Type="http://schemas.openxmlformats.org/officeDocument/2006/relationships/slide" Target="slides/slide1.xml"/><Relationship Id="rId6" Type="http://schemas.openxmlformats.org/officeDocument/2006/relationships/font" Target="fonts/CormorantGaramond-regular.fntdata"/><Relationship Id="rId7" Type="http://schemas.openxmlformats.org/officeDocument/2006/relationships/font" Target="fonts/CormorantGaramond-bold.fntdata"/><Relationship Id="rId8" Type="http://schemas.openxmlformats.org/officeDocument/2006/relationships/font" Target="fonts/CormorantGaramon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79450" y="254400"/>
            <a:ext cx="5801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800">
                <a:latin typeface="Cormorant Garamond"/>
                <a:ea typeface="Cormorant Garamond"/>
                <a:cs typeface="Cormorant Garamond"/>
                <a:sym typeface="Cormorant Garamond"/>
              </a:rPr>
              <a:t>BASIC MONTHLY BUDGET</a:t>
            </a:r>
            <a:endParaRPr b="1" sz="2800">
              <a:latin typeface="Cormorant Garamond"/>
              <a:ea typeface="Cormorant Garamond"/>
              <a:cs typeface="Cormorant Garamond"/>
              <a:sym typeface="Cormorant Garamond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360000" y="883000"/>
            <a:ext cx="6840000" cy="244200"/>
            <a:chOff x="360000" y="883000"/>
            <a:chExt cx="6840000" cy="244200"/>
          </a:xfrm>
        </p:grpSpPr>
        <p:sp>
          <p:nvSpPr>
            <p:cNvPr id="56" name="Google Shape;56;p13"/>
            <p:cNvSpPr/>
            <p:nvPr/>
          </p:nvSpPr>
          <p:spPr>
            <a:xfrm>
              <a:off x="360000" y="883000"/>
              <a:ext cx="6840000" cy="244200"/>
            </a:xfrm>
            <a:prstGeom prst="rect">
              <a:avLst/>
            </a:prstGeom>
            <a:solidFill>
              <a:srgbClr val="E7DE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430850" y="897400"/>
              <a:ext cx="965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latin typeface="Cormorant Garamond"/>
                  <a:ea typeface="Cormorant Garamond"/>
                  <a:cs typeface="Cormorant Garamond"/>
                  <a:sym typeface="Cormorant Garamond"/>
                </a:rPr>
                <a:t>MONTH:</a:t>
              </a:r>
              <a:endParaRPr b="1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388638" y="1211050"/>
            <a:ext cx="6782725" cy="217200"/>
            <a:chOff x="360000" y="1211050"/>
            <a:chExt cx="6782725" cy="21720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360000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Jan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937475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Feb 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1514950" y="1211050"/>
              <a:ext cx="430500" cy="217200"/>
              <a:chOff x="1501225" y="1211050"/>
              <a:chExt cx="430500" cy="217200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1501225" y="1211050"/>
                <a:ext cx="430500" cy="217200"/>
              </a:xfrm>
              <a:prstGeom prst="ellipse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1523950" y="1214900"/>
                <a:ext cx="381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Mar</a:t>
                </a:r>
                <a:endParaRPr b="1" sz="12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sp>
          <p:nvSpPr>
            <p:cNvPr id="64" name="Google Shape;64;p13"/>
            <p:cNvSpPr txBox="1"/>
            <p:nvPr/>
          </p:nvSpPr>
          <p:spPr>
            <a:xfrm>
              <a:off x="2141925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Apr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2719400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May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3296875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Jun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3874350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Jul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4451825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Aug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5029300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Sep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5606775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Oct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6184250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Nov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6761725" y="1214900"/>
              <a:ext cx="38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latin typeface="Cormorant Garamond"/>
                  <a:ea typeface="Cormorant Garamond"/>
                  <a:cs typeface="Cormorant Garamond"/>
                  <a:sym typeface="Cormorant Garamond"/>
                </a:rPr>
                <a:t>Dec</a:t>
              </a:r>
              <a:endParaRPr b="1" sz="12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360000" y="1626550"/>
            <a:ext cx="6840000" cy="244200"/>
            <a:chOff x="360000" y="883000"/>
            <a:chExt cx="6840000" cy="244200"/>
          </a:xfrm>
        </p:grpSpPr>
        <p:sp>
          <p:nvSpPr>
            <p:cNvPr id="74" name="Google Shape;74;p13"/>
            <p:cNvSpPr/>
            <p:nvPr/>
          </p:nvSpPr>
          <p:spPr>
            <a:xfrm>
              <a:off x="360000" y="883000"/>
              <a:ext cx="6840000" cy="244200"/>
            </a:xfrm>
            <a:prstGeom prst="rect">
              <a:avLst/>
            </a:prstGeom>
            <a:solidFill>
              <a:srgbClr val="E7DE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430850" y="897400"/>
              <a:ext cx="965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latin typeface="Cormorant Garamond"/>
                  <a:ea typeface="Cormorant Garamond"/>
                  <a:cs typeface="Cormorant Garamond"/>
                  <a:sym typeface="Cormorant Garamond"/>
                </a:rPr>
                <a:t>INCOME:</a:t>
              </a:r>
              <a:endParaRPr b="1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360000" y="1915113"/>
            <a:ext cx="6841500" cy="1711538"/>
            <a:chOff x="360000" y="1915113"/>
            <a:chExt cx="6841500" cy="1711538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360000" y="1915113"/>
              <a:ext cx="10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Date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1879575" y="1915125"/>
              <a:ext cx="3786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Description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6100950" y="1915125"/>
              <a:ext cx="1095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Amount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grpSp>
          <p:nvGrpSpPr>
            <p:cNvPr id="80" name="Google Shape;80;p13"/>
            <p:cNvGrpSpPr/>
            <p:nvPr/>
          </p:nvGrpSpPr>
          <p:grpSpPr>
            <a:xfrm>
              <a:off x="360000" y="2128675"/>
              <a:ext cx="6841500" cy="1497975"/>
              <a:chOff x="360000" y="2128675"/>
              <a:chExt cx="6841500" cy="1497975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360000" y="2128675"/>
                <a:ext cx="6841500" cy="250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360000" y="2376466"/>
                <a:ext cx="6841500" cy="250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360000" y="2627105"/>
                <a:ext cx="6841500" cy="250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360000" y="2874896"/>
                <a:ext cx="6841500" cy="250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360000" y="3125536"/>
                <a:ext cx="6841500" cy="250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6106100" y="3376150"/>
                <a:ext cx="1095300" cy="250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7" name="Google Shape;87;p13"/>
              <p:cNvCxnSpPr/>
              <p:nvPr/>
            </p:nvCxnSpPr>
            <p:spPr>
              <a:xfrm>
                <a:off x="1444625" y="2128700"/>
                <a:ext cx="0" cy="1248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6106100" y="2128700"/>
                <a:ext cx="0" cy="1248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9" name="Google Shape;89;p13"/>
              <p:cNvSpPr txBox="1"/>
              <p:nvPr/>
            </p:nvSpPr>
            <p:spPr>
              <a:xfrm>
                <a:off x="407100" y="2164325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407100" y="2418538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407100" y="2666325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407100" y="2916963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407100" y="3164763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1491850" y="2164325"/>
                <a:ext cx="4561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1491850" y="2418540"/>
                <a:ext cx="4561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1491850" y="2666330"/>
                <a:ext cx="4561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1491850" y="2916971"/>
                <a:ext cx="4561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1491850" y="3164773"/>
                <a:ext cx="4561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6158550" y="2164325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6158550" y="2418538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6158550" y="2666325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6158550" y="2916963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6158550" y="3164763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6158550" y="3415363"/>
                <a:ext cx="9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sp>
          <p:nvSpPr>
            <p:cNvPr id="105" name="Google Shape;105;p13"/>
            <p:cNvSpPr txBox="1"/>
            <p:nvPr/>
          </p:nvSpPr>
          <p:spPr>
            <a:xfrm>
              <a:off x="4920466" y="3421375"/>
              <a:ext cx="1095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Total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360000" y="3781650"/>
            <a:ext cx="6841500" cy="2000100"/>
            <a:chOff x="360000" y="3824950"/>
            <a:chExt cx="6841500" cy="2000100"/>
          </a:xfrm>
        </p:grpSpPr>
        <p:grpSp>
          <p:nvGrpSpPr>
            <p:cNvPr id="107" name="Google Shape;107;p13"/>
            <p:cNvGrpSpPr/>
            <p:nvPr/>
          </p:nvGrpSpPr>
          <p:grpSpPr>
            <a:xfrm>
              <a:off x="360000" y="3824950"/>
              <a:ext cx="6840000" cy="244200"/>
              <a:chOff x="360000" y="883000"/>
              <a:chExt cx="6840000" cy="244200"/>
            </a:xfrm>
          </p:grpSpPr>
          <p:sp>
            <p:nvSpPr>
              <p:cNvPr id="108" name="Google Shape;108;p13"/>
              <p:cNvSpPr/>
              <p:nvPr/>
            </p:nvSpPr>
            <p:spPr>
              <a:xfrm>
                <a:off x="360000" y="883000"/>
                <a:ext cx="6840000" cy="244200"/>
              </a:xfrm>
              <a:prstGeom prst="rect">
                <a:avLst/>
              </a:prstGeom>
              <a:solidFill>
                <a:srgbClr val="E7D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430850" y="897400"/>
                <a:ext cx="1908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FIXED EXPENSES:</a:t>
                </a:r>
                <a:endParaRPr b="1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360000" y="4113513"/>
              <a:ext cx="6841500" cy="1711538"/>
              <a:chOff x="360000" y="1915113"/>
              <a:chExt cx="6841500" cy="1711538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360000" y="1915113"/>
                <a:ext cx="108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Date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1879575" y="1915125"/>
                <a:ext cx="3786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Description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6100950" y="1915125"/>
                <a:ext cx="1095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Amount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grpSp>
            <p:nvGrpSpPr>
              <p:cNvPr id="114" name="Google Shape;114;p13"/>
              <p:cNvGrpSpPr/>
              <p:nvPr/>
            </p:nvGrpSpPr>
            <p:grpSpPr>
              <a:xfrm>
                <a:off x="360000" y="2128675"/>
                <a:ext cx="6841500" cy="1497975"/>
                <a:chOff x="360000" y="2128675"/>
                <a:chExt cx="6841500" cy="1497975"/>
              </a:xfrm>
            </p:grpSpPr>
            <p:sp>
              <p:nvSpPr>
                <p:cNvPr id="115" name="Google Shape;115;p13"/>
                <p:cNvSpPr/>
                <p:nvPr/>
              </p:nvSpPr>
              <p:spPr>
                <a:xfrm>
                  <a:off x="360000" y="2128675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6" name="Google Shape;116;p13"/>
                <p:cNvSpPr/>
                <p:nvPr/>
              </p:nvSpPr>
              <p:spPr>
                <a:xfrm>
                  <a:off x="360000" y="2376466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7" name="Google Shape;117;p13"/>
                <p:cNvSpPr/>
                <p:nvPr/>
              </p:nvSpPr>
              <p:spPr>
                <a:xfrm>
                  <a:off x="360000" y="2627105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8" name="Google Shape;118;p13"/>
                <p:cNvSpPr/>
                <p:nvPr/>
              </p:nvSpPr>
              <p:spPr>
                <a:xfrm>
                  <a:off x="360000" y="2874896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9" name="Google Shape;119;p13"/>
                <p:cNvSpPr/>
                <p:nvPr/>
              </p:nvSpPr>
              <p:spPr>
                <a:xfrm>
                  <a:off x="360000" y="3125536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0" name="Google Shape;120;p13"/>
                <p:cNvSpPr/>
                <p:nvPr/>
              </p:nvSpPr>
              <p:spPr>
                <a:xfrm>
                  <a:off x="6106100" y="3376150"/>
                  <a:ext cx="10953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21" name="Google Shape;121;p13"/>
                <p:cNvCxnSpPr/>
                <p:nvPr/>
              </p:nvCxnSpPr>
              <p:spPr>
                <a:xfrm>
                  <a:off x="1444625" y="2128700"/>
                  <a:ext cx="0" cy="1248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2" name="Google Shape;122;p13"/>
                <p:cNvCxnSpPr/>
                <p:nvPr/>
              </p:nvCxnSpPr>
              <p:spPr>
                <a:xfrm>
                  <a:off x="6106100" y="2128700"/>
                  <a:ext cx="0" cy="1248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3" name="Google Shape;123;p13"/>
                <p:cNvSpPr txBox="1"/>
                <p:nvPr/>
              </p:nvSpPr>
              <p:spPr>
                <a:xfrm>
                  <a:off x="407100" y="2164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4" name="Google Shape;124;p13"/>
                <p:cNvSpPr txBox="1"/>
                <p:nvPr/>
              </p:nvSpPr>
              <p:spPr>
                <a:xfrm>
                  <a:off x="407100" y="2418538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407100" y="2666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6" name="Google Shape;126;p13"/>
                <p:cNvSpPr txBox="1"/>
                <p:nvPr/>
              </p:nvSpPr>
              <p:spPr>
                <a:xfrm>
                  <a:off x="407100" y="29169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7" name="Google Shape;127;p13"/>
                <p:cNvSpPr txBox="1"/>
                <p:nvPr/>
              </p:nvSpPr>
              <p:spPr>
                <a:xfrm>
                  <a:off x="407100" y="31647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1491850" y="2164325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1491850" y="2418540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0" name="Google Shape;130;p13"/>
                <p:cNvSpPr txBox="1"/>
                <p:nvPr/>
              </p:nvSpPr>
              <p:spPr>
                <a:xfrm>
                  <a:off x="1491850" y="2666330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1" name="Google Shape;131;p13"/>
                <p:cNvSpPr txBox="1"/>
                <p:nvPr/>
              </p:nvSpPr>
              <p:spPr>
                <a:xfrm>
                  <a:off x="1491850" y="2916971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2" name="Google Shape;132;p13"/>
                <p:cNvSpPr txBox="1"/>
                <p:nvPr/>
              </p:nvSpPr>
              <p:spPr>
                <a:xfrm>
                  <a:off x="1491850" y="3164773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6158550" y="2164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4" name="Google Shape;134;p13"/>
                <p:cNvSpPr txBox="1"/>
                <p:nvPr/>
              </p:nvSpPr>
              <p:spPr>
                <a:xfrm>
                  <a:off x="6158550" y="2418538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5" name="Google Shape;135;p13"/>
                <p:cNvSpPr txBox="1"/>
                <p:nvPr/>
              </p:nvSpPr>
              <p:spPr>
                <a:xfrm>
                  <a:off x="6158550" y="2666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6" name="Google Shape;136;p13"/>
                <p:cNvSpPr txBox="1"/>
                <p:nvPr/>
              </p:nvSpPr>
              <p:spPr>
                <a:xfrm>
                  <a:off x="6158550" y="29169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7" name="Google Shape;137;p13"/>
                <p:cNvSpPr txBox="1"/>
                <p:nvPr/>
              </p:nvSpPr>
              <p:spPr>
                <a:xfrm>
                  <a:off x="6158550" y="31647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38" name="Google Shape;138;p13"/>
                <p:cNvSpPr txBox="1"/>
                <p:nvPr/>
              </p:nvSpPr>
              <p:spPr>
                <a:xfrm>
                  <a:off x="6158550" y="34153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</p:grpSp>
          <p:sp>
            <p:nvSpPr>
              <p:cNvPr id="139" name="Google Shape;139;p13"/>
              <p:cNvSpPr txBox="1"/>
              <p:nvPr/>
            </p:nvSpPr>
            <p:spPr>
              <a:xfrm>
                <a:off x="4920466" y="3421375"/>
                <a:ext cx="1095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Total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</p:grpSp>
      <p:grpSp>
        <p:nvGrpSpPr>
          <p:cNvPr id="140" name="Google Shape;140;p13"/>
          <p:cNvGrpSpPr/>
          <p:nvPr/>
        </p:nvGrpSpPr>
        <p:grpSpPr>
          <a:xfrm>
            <a:off x="360000" y="5955992"/>
            <a:ext cx="6841500" cy="2000100"/>
            <a:chOff x="360000" y="3824950"/>
            <a:chExt cx="6841500" cy="2000100"/>
          </a:xfrm>
        </p:grpSpPr>
        <p:grpSp>
          <p:nvGrpSpPr>
            <p:cNvPr id="141" name="Google Shape;141;p13"/>
            <p:cNvGrpSpPr/>
            <p:nvPr/>
          </p:nvGrpSpPr>
          <p:grpSpPr>
            <a:xfrm>
              <a:off x="360000" y="3824950"/>
              <a:ext cx="6840000" cy="244200"/>
              <a:chOff x="360000" y="883000"/>
              <a:chExt cx="6840000" cy="244200"/>
            </a:xfrm>
          </p:grpSpPr>
          <p:sp>
            <p:nvSpPr>
              <p:cNvPr id="142" name="Google Shape;142;p13"/>
              <p:cNvSpPr/>
              <p:nvPr/>
            </p:nvSpPr>
            <p:spPr>
              <a:xfrm>
                <a:off x="360000" y="883000"/>
                <a:ext cx="6840000" cy="244200"/>
              </a:xfrm>
              <a:prstGeom prst="rect">
                <a:avLst/>
              </a:prstGeom>
              <a:solidFill>
                <a:srgbClr val="E7D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430850" y="897400"/>
                <a:ext cx="1908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VARIABLE EXPENSES:</a:t>
                </a:r>
                <a:endParaRPr b="1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360000" y="4113513"/>
              <a:ext cx="6841500" cy="1711538"/>
              <a:chOff x="360000" y="1915113"/>
              <a:chExt cx="6841500" cy="1711538"/>
            </a:xfrm>
          </p:grpSpPr>
          <p:sp>
            <p:nvSpPr>
              <p:cNvPr id="145" name="Google Shape;145;p13"/>
              <p:cNvSpPr txBox="1"/>
              <p:nvPr/>
            </p:nvSpPr>
            <p:spPr>
              <a:xfrm>
                <a:off x="360000" y="1915113"/>
                <a:ext cx="108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Date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1879575" y="1915125"/>
                <a:ext cx="3786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Description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6100950" y="1915125"/>
                <a:ext cx="1095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Amount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grpSp>
            <p:nvGrpSpPr>
              <p:cNvPr id="148" name="Google Shape;148;p13"/>
              <p:cNvGrpSpPr/>
              <p:nvPr/>
            </p:nvGrpSpPr>
            <p:grpSpPr>
              <a:xfrm>
                <a:off x="360000" y="2128675"/>
                <a:ext cx="6841500" cy="1497975"/>
                <a:chOff x="360000" y="2128675"/>
                <a:chExt cx="6841500" cy="1497975"/>
              </a:xfrm>
            </p:grpSpPr>
            <p:sp>
              <p:nvSpPr>
                <p:cNvPr id="149" name="Google Shape;149;p13"/>
                <p:cNvSpPr/>
                <p:nvPr/>
              </p:nvSpPr>
              <p:spPr>
                <a:xfrm>
                  <a:off x="360000" y="2128675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0" name="Google Shape;150;p13"/>
                <p:cNvSpPr/>
                <p:nvPr/>
              </p:nvSpPr>
              <p:spPr>
                <a:xfrm>
                  <a:off x="360000" y="2376466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1" name="Google Shape;151;p13"/>
                <p:cNvSpPr/>
                <p:nvPr/>
              </p:nvSpPr>
              <p:spPr>
                <a:xfrm>
                  <a:off x="360000" y="2627105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2" name="Google Shape;152;p13"/>
                <p:cNvSpPr/>
                <p:nvPr/>
              </p:nvSpPr>
              <p:spPr>
                <a:xfrm>
                  <a:off x="360000" y="2874896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3" name="Google Shape;153;p13"/>
                <p:cNvSpPr/>
                <p:nvPr/>
              </p:nvSpPr>
              <p:spPr>
                <a:xfrm>
                  <a:off x="360000" y="3125536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4" name="Google Shape;154;p13"/>
                <p:cNvSpPr/>
                <p:nvPr/>
              </p:nvSpPr>
              <p:spPr>
                <a:xfrm>
                  <a:off x="6106100" y="3376150"/>
                  <a:ext cx="10953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55" name="Google Shape;155;p13"/>
                <p:cNvCxnSpPr/>
                <p:nvPr/>
              </p:nvCxnSpPr>
              <p:spPr>
                <a:xfrm>
                  <a:off x="1444625" y="2128700"/>
                  <a:ext cx="0" cy="1248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" name="Google Shape;156;p13"/>
                <p:cNvCxnSpPr/>
                <p:nvPr/>
              </p:nvCxnSpPr>
              <p:spPr>
                <a:xfrm>
                  <a:off x="6106100" y="2128700"/>
                  <a:ext cx="0" cy="1248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57" name="Google Shape;157;p13"/>
                <p:cNvSpPr txBox="1"/>
                <p:nvPr/>
              </p:nvSpPr>
              <p:spPr>
                <a:xfrm>
                  <a:off x="407100" y="2164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58" name="Google Shape;158;p13"/>
                <p:cNvSpPr txBox="1"/>
                <p:nvPr/>
              </p:nvSpPr>
              <p:spPr>
                <a:xfrm>
                  <a:off x="407100" y="2418538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59" name="Google Shape;159;p13"/>
                <p:cNvSpPr txBox="1"/>
                <p:nvPr/>
              </p:nvSpPr>
              <p:spPr>
                <a:xfrm>
                  <a:off x="407100" y="2666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0" name="Google Shape;160;p13"/>
                <p:cNvSpPr txBox="1"/>
                <p:nvPr/>
              </p:nvSpPr>
              <p:spPr>
                <a:xfrm>
                  <a:off x="407100" y="29169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1" name="Google Shape;161;p13"/>
                <p:cNvSpPr txBox="1"/>
                <p:nvPr/>
              </p:nvSpPr>
              <p:spPr>
                <a:xfrm>
                  <a:off x="407100" y="31647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2" name="Google Shape;162;p13"/>
                <p:cNvSpPr txBox="1"/>
                <p:nvPr/>
              </p:nvSpPr>
              <p:spPr>
                <a:xfrm>
                  <a:off x="1491850" y="2164325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3" name="Google Shape;163;p13"/>
                <p:cNvSpPr txBox="1"/>
                <p:nvPr/>
              </p:nvSpPr>
              <p:spPr>
                <a:xfrm>
                  <a:off x="1491850" y="2418540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4" name="Google Shape;164;p13"/>
                <p:cNvSpPr txBox="1"/>
                <p:nvPr/>
              </p:nvSpPr>
              <p:spPr>
                <a:xfrm>
                  <a:off x="1491850" y="2666330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5" name="Google Shape;165;p13"/>
                <p:cNvSpPr txBox="1"/>
                <p:nvPr/>
              </p:nvSpPr>
              <p:spPr>
                <a:xfrm>
                  <a:off x="1491850" y="2916971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6" name="Google Shape;166;p13"/>
                <p:cNvSpPr txBox="1"/>
                <p:nvPr/>
              </p:nvSpPr>
              <p:spPr>
                <a:xfrm>
                  <a:off x="1491850" y="3164773"/>
                  <a:ext cx="4561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<a:off x="6158550" y="2164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8" name="Google Shape;168;p13"/>
                <p:cNvSpPr txBox="1"/>
                <p:nvPr/>
              </p:nvSpPr>
              <p:spPr>
                <a:xfrm>
                  <a:off x="6158550" y="2418538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69" name="Google Shape;169;p13"/>
                <p:cNvSpPr txBox="1"/>
                <p:nvPr/>
              </p:nvSpPr>
              <p:spPr>
                <a:xfrm>
                  <a:off x="6158550" y="2666325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70" name="Google Shape;170;p13"/>
                <p:cNvSpPr txBox="1"/>
                <p:nvPr/>
              </p:nvSpPr>
              <p:spPr>
                <a:xfrm>
                  <a:off x="6158550" y="29169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71" name="Google Shape;171;p13"/>
                <p:cNvSpPr txBox="1"/>
                <p:nvPr/>
              </p:nvSpPr>
              <p:spPr>
                <a:xfrm>
                  <a:off x="6158550" y="31647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6158550" y="3415363"/>
                  <a:ext cx="99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</p:grpSp>
          <p:sp>
            <p:nvSpPr>
              <p:cNvPr id="173" name="Google Shape;173;p13"/>
              <p:cNvSpPr txBox="1"/>
              <p:nvPr/>
            </p:nvSpPr>
            <p:spPr>
              <a:xfrm>
                <a:off x="4920466" y="3421375"/>
                <a:ext cx="1095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Total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</p:grpSp>
      <p:grpSp>
        <p:nvGrpSpPr>
          <p:cNvPr id="174" name="Google Shape;174;p13"/>
          <p:cNvGrpSpPr/>
          <p:nvPr/>
        </p:nvGrpSpPr>
        <p:grpSpPr>
          <a:xfrm>
            <a:off x="360000" y="8132630"/>
            <a:ext cx="6841500" cy="494727"/>
            <a:chOff x="360000" y="8132630"/>
            <a:chExt cx="6841500" cy="494727"/>
          </a:xfrm>
        </p:grpSpPr>
        <p:grpSp>
          <p:nvGrpSpPr>
            <p:cNvPr id="175" name="Google Shape;175;p13"/>
            <p:cNvGrpSpPr/>
            <p:nvPr/>
          </p:nvGrpSpPr>
          <p:grpSpPr>
            <a:xfrm>
              <a:off x="360000" y="8132630"/>
              <a:ext cx="6841500" cy="494727"/>
              <a:chOff x="-6983925" y="5955992"/>
              <a:chExt cx="6841500" cy="494727"/>
            </a:xfrm>
          </p:grpSpPr>
          <p:grpSp>
            <p:nvGrpSpPr>
              <p:cNvPr id="176" name="Google Shape;176;p13"/>
              <p:cNvGrpSpPr/>
              <p:nvPr/>
            </p:nvGrpSpPr>
            <p:grpSpPr>
              <a:xfrm>
                <a:off x="-6983925" y="5955992"/>
                <a:ext cx="6840000" cy="244200"/>
                <a:chOff x="360000" y="883000"/>
                <a:chExt cx="6840000" cy="244200"/>
              </a:xfrm>
            </p:grpSpPr>
            <p:sp>
              <p:nvSpPr>
                <p:cNvPr id="177" name="Google Shape;177;p13"/>
                <p:cNvSpPr/>
                <p:nvPr/>
              </p:nvSpPr>
              <p:spPr>
                <a:xfrm>
                  <a:off x="360000" y="883000"/>
                  <a:ext cx="6840000" cy="244200"/>
                </a:xfrm>
                <a:prstGeom prst="rect">
                  <a:avLst/>
                </a:prstGeom>
                <a:solidFill>
                  <a:srgbClr val="E4E4E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8" name="Google Shape;178;p13"/>
                <p:cNvSpPr txBox="1"/>
                <p:nvPr/>
              </p:nvSpPr>
              <p:spPr>
                <a:xfrm>
                  <a:off x="374275" y="897395"/>
                  <a:ext cx="22239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latin typeface="Cormorant Garamond"/>
                      <a:ea typeface="Cormorant Garamond"/>
                      <a:cs typeface="Cormorant Garamond"/>
                      <a:sym typeface="Cormorant Garamond"/>
                    </a:rPr>
                    <a:t>TOTAL INCOME</a:t>
                  </a:r>
                  <a:endParaRPr b="1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</p:grpSp>
          <p:grpSp>
            <p:nvGrpSpPr>
              <p:cNvPr id="179" name="Google Shape;179;p13"/>
              <p:cNvGrpSpPr/>
              <p:nvPr/>
            </p:nvGrpSpPr>
            <p:grpSpPr>
              <a:xfrm>
                <a:off x="-6983925" y="6200192"/>
                <a:ext cx="6841500" cy="250527"/>
                <a:chOff x="-6983925" y="6458117"/>
                <a:chExt cx="6841500" cy="250527"/>
              </a:xfrm>
            </p:grpSpPr>
            <p:sp>
              <p:nvSpPr>
                <p:cNvPr id="180" name="Google Shape;180;p13"/>
                <p:cNvSpPr/>
                <p:nvPr/>
              </p:nvSpPr>
              <p:spPr>
                <a:xfrm>
                  <a:off x="-6983925" y="6458117"/>
                  <a:ext cx="6841500" cy="25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81" name="Google Shape;181;p13"/>
                <p:cNvCxnSpPr/>
                <p:nvPr/>
              </p:nvCxnSpPr>
              <p:spPr>
                <a:xfrm>
                  <a:off x="-4745900" y="6458144"/>
                  <a:ext cx="0" cy="250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2" name="Google Shape;182;p13"/>
                <p:cNvCxnSpPr/>
                <p:nvPr/>
              </p:nvCxnSpPr>
              <p:spPr>
                <a:xfrm>
                  <a:off x="-2386025" y="6458144"/>
                  <a:ext cx="0" cy="250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83" name="Google Shape;183;p13"/>
                <p:cNvSpPr txBox="1"/>
                <p:nvPr/>
              </p:nvSpPr>
              <p:spPr>
                <a:xfrm>
                  <a:off x="-4724775" y="6507013"/>
                  <a:ext cx="2304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84" name="Google Shape;184;p13"/>
                <p:cNvSpPr txBox="1"/>
                <p:nvPr/>
              </p:nvSpPr>
              <p:spPr>
                <a:xfrm>
                  <a:off x="-2351575" y="6507013"/>
                  <a:ext cx="21564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100"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</p:grpSp>
        </p:grpSp>
        <p:sp>
          <p:nvSpPr>
            <p:cNvPr id="185" name="Google Shape;185;p13"/>
            <p:cNvSpPr txBox="1"/>
            <p:nvPr/>
          </p:nvSpPr>
          <p:spPr>
            <a:xfrm>
              <a:off x="388650" y="8425725"/>
              <a:ext cx="2175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2598175" y="8147025"/>
              <a:ext cx="2356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latin typeface="Cormorant Garamond"/>
                  <a:ea typeface="Cormorant Garamond"/>
                  <a:cs typeface="Cormorant Garamond"/>
                  <a:sym typeface="Cormorant Garamond"/>
                </a:rPr>
                <a:t>TOTAL EXPENSES</a:t>
              </a:r>
              <a:endParaRPr b="1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4954375" y="8147025"/>
              <a:ext cx="2247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latin typeface="Cormorant Garamond"/>
                  <a:ea typeface="Cormorant Garamond"/>
                  <a:cs typeface="Cormorant Garamond"/>
                  <a:sym typeface="Cormorant Garamond"/>
                </a:rPr>
                <a:t>DIFFERENCE</a:t>
              </a:r>
              <a:endParaRPr b="1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188" name="Google Shape;188;p13"/>
          <p:cNvGrpSpPr/>
          <p:nvPr/>
        </p:nvGrpSpPr>
        <p:grpSpPr>
          <a:xfrm>
            <a:off x="360000" y="8803892"/>
            <a:ext cx="6841500" cy="1498846"/>
            <a:chOff x="360000" y="8803892"/>
            <a:chExt cx="6841500" cy="1498846"/>
          </a:xfrm>
        </p:grpSpPr>
        <p:grpSp>
          <p:nvGrpSpPr>
            <p:cNvPr id="189" name="Google Shape;189;p13"/>
            <p:cNvGrpSpPr/>
            <p:nvPr/>
          </p:nvGrpSpPr>
          <p:grpSpPr>
            <a:xfrm>
              <a:off x="360000" y="8803892"/>
              <a:ext cx="6840000" cy="244200"/>
              <a:chOff x="360000" y="883000"/>
              <a:chExt cx="6840000" cy="244200"/>
            </a:xfrm>
          </p:grpSpPr>
          <p:sp>
            <p:nvSpPr>
              <p:cNvPr id="190" name="Google Shape;190;p13"/>
              <p:cNvSpPr/>
              <p:nvPr/>
            </p:nvSpPr>
            <p:spPr>
              <a:xfrm>
                <a:off x="360000" y="883000"/>
                <a:ext cx="6840000" cy="244200"/>
              </a:xfrm>
              <a:prstGeom prst="rect">
                <a:avLst/>
              </a:prstGeom>
              <a:solidFill>
                <a:srgbClr val="E7D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3"/>
              <p:cNvSpPr txBox="1"/>
              <p:nvPr/>
            </p:nvSpPr>
            <p:spPr>
              <a:xfrm>
                <a:off x="430850" y="897400"/>
                <a:ext cx="1908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RECAP</a:t>
                </a:r>
                <a:r>
                  <a:rPr b="1" lang="uk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:</a:t>
                </a:r>
                <a:endParaRPr b="1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sp>
          <p:nvSpPr>
            <p:cNvPr id="192" name="Google Shape;192;p13"/>
            <p:cNvSpPr/>
            <p:nvPr/>
          </p:nvSpPr>
          <p:spPr>
            <a:xfrm>
              <a:off x="360000" y="9306017"/>
              <a:ext cx="6841500" cy="2505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360000" y="9553809"/>
              <a:ext cx="6841500" cy="2505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360000" y="9804448"/>
              <a:ext cx="6841500" cy="2505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3"/>
            <p:cNvSpPr/>
            <p:nvPr/>
          </p:nvSpPr>
          <p:spPr>
            <a:xfrm>
              <a:off x="360000" y="10052239"/>
              <a:ext cx="6841500" cy="2505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6" name="Google Shape;196;p13"/>
            <p:cNvCxnSpPr/>
            <p:nvPr/>
          </p:nvCxnSpPr>
          <p:spPr>
            <a:xfrm>
              <a:off x="933925" y="9306048"/>
              <a:ext cx="0" cy="996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7" name="Google Shape;197;p13"/>
            <p:cNvCxnSpPr/>
            <p:nvPr/>
          </p:nvCxnSpPr>
          <p:spPr>
            <a:xfrm>
              <a:off x="5140075" y="9306048"/>
              <a:ext cx="0" cy="996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8" name="Google Shape;198;p13"/>
            <p:cNvSpPr txBox="1"/>
            <p:nvPr/>
          </p:nvSpPr>
          <p:spPr>
            <a:xfrm>
              <a:off x="441025" y="9595884"/>
              <a:ext cx="492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Spent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199" name="Google Shape;199;p13"/>
            <p:cNvSpPr txBox="1"/>
            <p:nvPr/>
          </p:nvSpPr>
          <p:spPr>
            <a:xfrm>
              <a:off x="441025" y="9843668"/>
              <a:ext cx="492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Debt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441025" y="10094302"/>
              <a:ext cx="492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Saved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cxnSp>
          <p:nvCxnSpPr>
            <p:cNvPr id="201" name="Google Shape;201;p13"/>
            <p:cNvCxnSpPr/>
            <p:nvPr/>
          </p:nvCxnSpPr>
          <p:spPr>
            <a:xfrm>
              <a:off x="2870300" y="9306048"/>
              <a:ext cx="0" cy="996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02" name="Google Shape;202;p13"/>
            <p:cNvGrpSpPr/>
            <p:nvPr/>
          </p:nvGrpSpPr>
          <p:grpSpPr>
            <a:xfrm>
              <a:off x="933925" y="9092475"/>
              <a:ext cx="1936500" cy="1171049"/>
              <a:chOff x="933925" y="9092475"/>
              <a:chExt cx="1936500" cy="1171049"/>
            </a:xfrm>
          </p:grpSpPr>
          <p:sp>
            <p:nvSpPr>
              <p:cNvPr id="203" name="Google Shape;203;p13"/>
              <p:cNvSpPr txBox="1"/>
              <p:nvPr/>
            </p:nvSpPr>
            <p:spPr>
              <a:xfrm>
                <a:off x="967850" y="9341675"/>
                <a:ext cx="186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04" name="Google Shape;204;p13"/>
              <p:cNvSpPr txBox="1"/>
              <p:nvPr/>
            </p:nvSpPr>
            <p:spPr>
              <a:xfrm>
                <a:off x="967850" y="9595891"/>
                <a:ext cx="186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05" name="Google Shape;205;p13"/>
              <p:cNvSpPr txBox="1"/>
              <p:nvPr/>
            </p:nvSpPr>
            <p:spPr>
              <a:xfrm>
                <a:off x="967850" y="9843683"/>
                <a:ext cx="186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06" name="Google Shape;206;p13"/>
              <p:cNvSpPr txBox="1"/>
              <p:nvPr/>
            </p:nvSpPr>
            <p:spPr>
              <a:xfrm>
                <a:off x="967850" y="10094324"/>
                <a:ext cx="186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07" name="Google Shape;207;p13"/>
              <p:cNvSpPr txBox="1"/>
              <p:nvPr/>
            </p:nvSpPr>
            <p:spPr>
              <a:xfrm>
                <a:off x="933925" y="9092475"/>
                <a:ext cx="1936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Goal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208" name="Google Shape;208;p13"/>
            <p:cNvGrpSpPr/>
            <p:nvPr/>
          </p:nvGrpSpPr>
          <p:grpSpPr>
            <a:xfrm>
              <a:off x="2870300" y="9092475"/>
              <a:ext cx="2269800" cy="1171050"/>
              <a:chOff x="2870300" y="9092475"/>
              <a:chExt cx="2269800" cy="1171050"/>
            </a:xfrm>
          </p:grpSpPr>
          <p:sp>
            <p:nvSpPr>
              <p:cNvPr id="209" name="Google Shape;209;p13"/>
              <p:cNvSpPr txBox="1"/>
              <p:nvPr/>
            </p:nvSpPr>
            <p:spPr>
              <a:xfrm>
                <a:off x="2870300" y="9092475"/>
                <a:ext cx="226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Actual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0" name="Google Shape;210;p13"/>
              <p:cNvSpPr txBox="1"/>
              <p:nvPr/>
            </p:nvSpPr>
            <p:spPr>
              <a:xfrm>
                <a:off x="2908250" y="9341675"/>
                <a:ext cx="21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1" name="Google Shape;211;p13"/>
              <p:cNvSpPr txBox="1"/>
              <p:nvPr/>
            </p:nvSpPr>
            <p:spPr>
              <a:xfrm>
                <a:off x="2908250" y="9595892"/>
                <a:ext cx="21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2" name="Google Shape;212;p13"/>
              <p:cNvSpPr txBox="1"/>
              <p:nvPr/>
            </p:nvSpPr>
            <p:spPr>
              <a:xfrm>
                <a:off x="2908250" y="9843683"/>
                <a:ext cx="21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3" name="Google Shape;213;p13"/>
              <p:cNvSpPr txBox="1"/>
              <p:nvPr/>
            </p:nvSpPr>
            <p:spPr>
              <a:xfrm>
                <a:off x="2908250" y="10094325"/>
                <a:ext cx="219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214" name="Google Shape;214;p13"/>
            <p:cNvGrpSpPr/>
            <p:nvPr/>
          </p:nvGrpSpPr>
          <p:grpSpPr>
            <a:xfrm>
              <a:off x="5152750" y="9092475"/>
              <a:ext cx="2047500" cy="1171050"/>
              <a:chOff x="5152750" y="9092475"/>
              <a:chExt cx="2047500" cy="1171050"/>
            </a:xfrm>
          </p:grpSpPr>
          <p:sp>
            <p:nvSpPr>
              <p:cNvPr id="215" name="Google Shape;215;p13"/>
              <p:cNvSpPr txBox="1"/>
              <p:nvPr/>
            </p:nvSpPr>
            <p:spPr>
              <a:xfrm>
                <a:off x="5152750" y="9092475"/>
                <a:ext cx="2047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Difference</a:t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6" name="Google Shape;216;p13"/>
              <p:cNvSpPr txBox="1"/>
              <p:nvPr/>
            </p:nvSpPr>
            <p:spPr>
              <a:xfrm>
                <a:off x="5181600" y="9341675"/>
                <a:ext cx="198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7" name="Google Shape;217;p13"/>
              <p:cNvSpPr txBox="1"/>
              <p:nvPr/>
            </p:nvSpPr>
            <p:spPr>
              <a:xfrm>
                <a:off x="5181600" y="9595892"/>
                <a:ext cx="198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8" name="Google Shape;218;p13"/>
              <p:cNvSpPr txBox="1"/>
              <p:nvPr/>
            </p:nvSpPr>
            <p:spPr>
              <a:xfrm>
                <a:off x="5181600" y="9843683"/>
                <a:ext cx="198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219" name="Google Shape;219;p13"/>
              <p:cNvSpPr txBox="1"/>
              <p:nvPr/>
            </p:nvSpPr>
            <p:spPr>
              <a:xfrm>
                <a:off x="5181600" y="10094325"/>
                <a:ext cx="198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100"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sp>
          <p:nvSpPr>
            <p:cNvPr id="220" name="Google Shape;220;p13"/>
            <p:cNvSpPr txBox="1"/>
            <p:nvPr/>
          </p:nvSpPr>
          <p:spPr>
            <a:xfrm>
              <a:off x="441025" y="9341675"/>
              <a:ext cx="492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latin typeface="Cormorant Garamond"/>
                  <a:ea typeface="Cormorant Garamond"/>
                  <a:cs typeface="Cormorant Garamond"/>
                  <a:sym typeface="Cormorant Garamond"/>
                </a:rPr>
                <a:t>Earned</a:t>
              </a:r>
              <a:endParaRPr b="1" sz="1100"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