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SemiBold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pos="150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150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SemiBold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SemiBold-italic.fntdata"/><Relationship Id="rId12" Type="http://schemas.openxmlformats.org/officeDocument/2006/relationships/font" Target="fonts/Poppins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Poppins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32825" y="8259524"/>
            <a:ext cx="6013600" cy="369649"/>
            <a:chOff x="432825" y="8259524"/>
            <a:chExt cx="6013600" cy="369649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32825" y="8259524"/>
              <a:ext cx="1664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EDUCATION:</a:t>
              </a:r>
              <a:endParaRPr sz="13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626625" y="8307575"/>
              <a:ext cx="181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September 2010 - May 2014</a:t>
              </a:r>
              <a:endParaRPr sz="9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2398800" y="8307584"/>
              <a:ext cx="2164800" cy="321589"/>
              <a:chOff x="2398800" y="3331736"/>
              <a:chExt cx="2164800" cy="321589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2398800" y="3331736"/>
                <a:ext cx="216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BACHELOR'S DEGREE IN MANAGEMENT</a:t>
                </a:r>
                <a:endParaRPr sz="900">
                  <a:solidFill>
                    <a:srgbClr val="454545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2398800" y="3514725"/>
                <a:ext cx="205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Anytown University, Anytown, USA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60" name="Google Shape;60;p13"/>
          <p:cNvGrpSpPr/>
          <p:nvPr/>
        </p:nvGrpSpPr>
        <p:grpSpPr>
          <a:xfrm>
            <a:off x="442208" y="447033"/>
            <a:ext cx="4407600" cy="681317"/>
            <a:chOff x="442208" y="447033"/>
            <a:chExt cx="4407600" cy="681317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42208" y="447033"/>
              <a:ext cx="44076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800">
                  <a:solidFill>
                    <a:srgbClr val="373737"/>
                  </a:solidFill>
                  <a:latin typeface="Poppins"/>
                  <a:ea typeface="Poppins"/>
                  <a:cs typeface="Poppins"/>
                  <a:sym typeface="Poppins"/>
                </a:rPr>
                <a:t>SARAH THOMPSON</a:t>
              </a:r>
              <a:endParaRPr sz="2800">
                <a:solidFill>
                  <a:srgbClr val="37373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42208" y="928250"/>
              <a:ext cx="27837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B7B7B7"/>
                  </a:solidFill>
                  <a:latin typeface="Poppins"/>
                  <a:ea typeface="Poppins"/>
                  <a:cs typeface="Poppins"/>
                  <a:sym typeface="Poppins"/>
                </a:rPr>
                <a:t>Sales manager</a:t>
              </a:r>
              <a:endParaRPr sz="1300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63" name="Google Shape;63;p13"/>
          <p:cNvCxnSpPr/>
          <p:nvPr/>
        </p:nvCxnSpPr>
        <p:spPr>
          <a:xfrm>
            <a:off x="451350" y="1310925"/>
            <a:ext cx="6664200" cy="0"/>
          </a:xfrm>
          <a:prstGeom prst="straightConnector1">
            <a:avLst/>
          </a:prstGeom>
          <a:noFill/>
          <a:ln cap="flat" cmpd="sng" w="28575">
            <a:solidFill>
              <a:srgbClr val="45454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451350" y="1762275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454545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5" name="Google Shape;65;p13"/>
          <p:cNvGrpSpPr/>
          <p:nvPr/>
        </p:nvGrpSpPr>
        <p:grpSpPr>
          <a:xfrm>
            <a:off x="442203" y="1467300"/>
            <a:ext cx="6696272" cy="138600"/>
            <a:chOff x="442203" y="1489125"/>
            <a:chExt cx="6696272" cy="1386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442203" y="1489125"/>
              <a:ext cx="1662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B7B7B7"/>
                  </a:solidFill>
                  <a:latin typeface="Poppins"/>
                  <a:ea typeface="Poppins"/>
                  <a:cs typeface="Poppins"/>
                  <a:sym typeface="Poppins"/>
                </a:rPr>
                <a:t>45 Oak Street, Anytown, USA</a:t>
              </a:r>
              <a:endParaRPr sz="900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2167750" y="1510850"/>
              <a:ext cx="0" cy="102900"/>
            </a:xfrm>
            <a:prstGeom prst="straightConnector1">
              <a:avLst/>
            </a:prstGeom>
            <a:noFill/>
            <a:ln cap="flat" cmpd="sng" w="9525">
              <a:solidFill>
                <a:srgbClr val="B7B7B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2272911" y="1489125"/>
              <a:ext cx="974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B7B7B7"/>
                  </a:solidFill>
                  <a:latin typeface="Poppins"/>
                  <a:ea typeface="Poppins"/>
                  <a:cs typeface="Poppins"/>
                  <a:sym typeface="Poppins"/>
                </a:rPr>
                <a:t>(555) 555-5555</a:t>
              </a:r>
              <a:endParaRPr sz="900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3298025" y="1510850"/>
              <a:ext cx="0" cy="102900"/>
            </a:xfrm>
            <a:prstGeom prst="straightConnector1">
              <a:avLst/>
            </a:prstGeom>
            <a:noFill/>
            <a:ln cap="flat" cmpd="sng" w="9525">
              <a:solidFill>
                <a:srgbClr val="B7B7B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3409542" y="1489125"/>
              <a:ext cx="170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B7B7B7"/>
                  </a:solidFill>
                  <a:latin typeface="Poppins"/>
                  <a:ea typeface="Poppins"/>
                  <a:cs typeface="Poppins"/>
                  <a:sym typeface="Poppins"/>
                </a:rPr>
                <a:t>sarah.thompson@email.com</a:t>
              </a:r>
              <a:endParaRPr sz="900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71" name="Google Shape;71;p13"/>
            <p:cNvCxnSpPr/>
            <p:nvPr/>
          </p:nvCxnSpPr>
          <p:spPr>
            <a:xfrm>
              <a:off x="5177500" y="1510850"/>
              <a:ext cx="0" cy="102900"/>
            </a:xfrm>
            <a:prstGeom prst="straightConnector1">
              <a:avLst/>
            </a:prstGeom>
            <a:noFill/>
            <a:ln cap="flat" cmpd="sng" w="9525">
              <a:solidFill>
                <a:srgbClr val="B7B7B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3"/>
            <p:cNvSpPr txBox="1"/>
            <p:nvPr/>
          </p:nvSpPr>
          <p:spPr>
            <a:xfrm>
              <a:off x="5282675" y="1489125"/>
              <a:ext cx="185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B7B7B7"/>
                  </a:solidFill>
                  <a:latin typeface="Poppins"/>
                  <a:ea typeface="Poppins"/>
                  <a:cs typeface="Poppins"/>
                  <a:sym typeface="Poppins"/>
                </a:rPr>
                <a:t>linkedin.com/in/sarahthompson</a:t>
              </a:r>
              <a:endParaRPr sz="900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432825" y="2040275"/>
            <a:ext cx="6677176" cy="726947"/>
            <a:chOff x="432825" y="2040275"/>
            <a:chExt cx="6677176" cy="726947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432825" y="2040275"/>
              <a:ext cx="1664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OBJECTIVE:</a:t>
              </a:r>
              <a:endParaRPr sz="13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2398801" y="2088322"/>
              <a:ext cx="4711200" cy="6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Accomplished business professional with over 10 years of experience in business management and development. Possesses skills in team leadership, strategic planning, and market analysis. Seeking a challenging position where I can utilize my abilities and help the company achieve new heights.</a:t>
              </a:r>
              <a:endParaRPr sz="9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76" name="Google Shape;76;p13"/>
          <p:cNvCxnSpPr/>
          <p:nvPr/>
        </p:nvCxnSpPr>
        <p:spPr>
          <a:xfrm>
            <a:off x="451350" y="3080750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454545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7" name="Google Shape;77;p13"/>
          <p:cNvGrpSpPr/>
          <p:nvPr/>
        </p:nvGrpSpPr>
        <p:grpSpPr>
          <a:xfrm>
            <a:off x="432825" y="3283676"/>
            <a:ext cx="6689876" cy="4454209"/>
            <a:chOff x="432825" y="3283676"/>
            <a:chExt cx="6689876" cy="4454209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432825" y="3283676"/>
              <a:ext cx="1664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WORK EXPERIENCE:</a:t>
              </a:r>
              <a:endParaRPr sz="13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2393050" y="3331725"/>
              <a:ext cx="4729650" cy="2269717"/>
              <a:chOff x="2393050" y="3331725"/>
              <a:chExt cx="4729650" cy="2269717"/>
            </a:xfrm>
          </p:grpSpPr>
          <p:grpSp>
            <p:nvGrpSpPr>
              <p:cNvPr id="80" name="Google Shape;80;p13"/>
              <p:cNvGrpSpPr/>
              <p:nvPr/>
            </p:nvGrpSpPr>
            <p:grpSpPr>
              <a:xfrm>
                <a:off x="2398800" y="3331725"/>
                <a:ext cx="4723900" cy="321600"/>
                <a:chOff x="2398800" y="3331725"/>
                <a:chExt cx="4723900" cy="321600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5710300" y="3331725"/>
                  <a:ext cx="14124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January 2018 - Present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grpSp>
              <p:nvGrpSpPr>
                <p:cNvPr id="82" name="Google Shape;82;p13"/>
                <p:cNvGrpSpPr/>
                <p:nvPr/>
              </p:nvGrpSpPr>
              <p:grpSpPr>
                <a:xfrm>
                  <a:off x="2398800" y="3331725"/>
                  <a:ext cx="2818800" cy="321600"/>
                  <a:chOff x="2398800" y="3331725"/>
                  <a:chExt cx="2818800" cy="321600"/>
                </a:xfrm>
              </p:grpSpPr>
              <p:sp>
                <p:nvSpPr>
                  <p:cNvPr id="83" name="Google Shape;83;p13"/>
                  <p:cNvSpPr txBox="1"/>
                  <p:nvPr/>
                </p:nvSpPr>
                <p:spPr>
                  <a:xfrm>
                    <a:off x="2398800" y="3331725"/>
                    <a:ext cx="28188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3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45454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DEPUTY DIRECTOR OF BUSINESS DEVELOPMENT</a:t>
                    </a:r>
                    <a:endParaRPr sz="900">
                      <a:solidFill>
                        <a:srgbClr val="454545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84" name="Google Shape;84;p13"/>
                  <p:cNvSpPr txBox="1"/>
                  <p:nvPr/>
                </p:nvSpPr>
                <p:spPr>
                  <a:xfrm>
                    <a:off x="2398800" y="3514725"/>
                    <a:ext cx="20586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3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454545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ABC Corporation, Anytown, USA</a:t>
                    </a:r>
                    <a:endParaRPr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2393050" y="3866625"/>
                <a:ext cx="4716950" cy="318600"/>
                <a:chOff x="2393050" y="3866625"/>
                <a:chExt cx="4716950" cy="318600"/>
              </a:xfrm>
            </p:grpSpPr>
            <p:sp>
              <p:nvSpPr>
                <p:cNvPr id="86" name="Google Shape;86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Managed the product development team and increased the company's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revenue by 30% in the past year.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87" name="Google Shape;87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2393050" y="4220679"/>
                <a:ext cx="4716950" cy="318600"/>
                <a:chOff x="2393050" y="3866625"/>
                <a:chExt cx="4716950" cy="318600"/>
              </a:xfrm>
            </p:grpSpPr>
            <p:sp>
              <p:nvSpPr>
                <p:cNvPr id="89" name="Google Shape;89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Developed and implemented a strategic growth plan that led to the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establishment of new markets and increased sales volumes.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90" name="Google Shape;90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2393050" y="4574734"/>
                <a:ext cx="4716950" cy="318600"/>
                <a:chOff x="2393050" y="3866625"/>
                <a:chExt cx="4716950" cy="31860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Coordinated interactions with clients and suppliers to support business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partnerships and expand the client base.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93" name="Google Shape;93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94" name="Google Shape;94;p13"/>
              <p:cNvGrpSpPr/>
              <p:nvPr/>
            </p:nvGrpSpPr>
            <p:grpSpPr>
              <a:xfrm>
                <a:off x="2393050" y="4928788"/>
                <a:ext cx="4716950" cy="318600"/>
                <a:chOff x="2393050" y="3866625"/>
                <a:chExt cx="4716950" cy="318600"/>
              </a:xfrm>
            </p:grpSpPr>
            <p:sp>
              <p:nvSpPr>
                <p:cNvPr id="95" name="Google Shape;95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Designed and executed marketing campaigns that raised brand awareness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and resulted in a growth in the customer base.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2393050" y="5282842"/>
                <a:ext cx="4716950" cy="318600"/>
                <a:chOff x="2393050" y="3866625"/>
                <a:chExt cx="4716950" cy="318600"/>
              </a:xfrm>
            </p:grpSpPr>
            <p:sp>
              <p:nvSpPr>
                <p:cNvPr id="98" name="Google Shape;98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Collaborated with third-party agencies and suppliers to ensure a stable supply    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of goods.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  <p:grpSp>
          <p:nvGrpSpPr>
            <p:cNvPr id="100" name="Google Shape;100;p13"/>
            <p:cNvGrpSpPr/>
            <p:nvPr/>
          </p:nvGrpSpPr>
          <p:grpSpPr>
            <a:xfrm>
              <a:off x="2393050" y="5822222"/>
              <a:ext cx="4729575" cy="1915663"/>
              <a:chOff x="2393050" y="5822222"/>
              <a:chExt cx="4729575" cy="1915663"/>
            </a:xfrm>
          </p:grpSpPr>
          <p:grpSp>
            <p:nvGrpSpPr>
              <p:cNvPr id="101" name="Google Shape;101;p13"/>
              <p:cNvGrpSpPr/>
              <p:nvPr/>
            </p:nvGrpSpPr>
            <p:grpSpPr>
              <a:xfrm>
                <a:off x="2398800" y="5822222"/>
                <a:ext cx="4723825" cy="321600"/>
                <a:chOff x="2398800" y="3331725"/>
                <a:chExt cx="4723825" cy="321600"/>
              </a:xfrm>
            </p:grpSpPr>
            <p:sp>
              <p:nvSpPr>
                <p:cNvPr id="102" name="Google Shape;102;p13"/>
                <p:cNvSpPr txBox="1"/>
                <p:nvPr/>
              </p:nvSpPr>
              <p:spPr>
                <a:xfrm>
                  <a:off x="5318125" y="3331728"/>
                  <a:ext cx="1804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March 2014 - December 2017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grpSp>
              <p:nvGrpSpPr>
                <p:cNvPr id="103" name="Google Shape;103;p13"/>
                <p:cNvGrpSpPr/>
                <p:nvPr/>
              </p:nvGrpSpPr>
              <p:grpSpPr>
                <a:xfrm>
                  <a:off x="2398800" y="3331725"/>
                  <a:ext cx="2818800" cy="321600"/>
                  <a:chOff x="2398800" y="3331725"/>
                  <a:chExt cx="2818800" cy="321600"/>
                </a:xfrm>
              </p:grpSpPr>
              <p:sp>
                <p:nvSpPr>
                  <p:cNvPr id="104" name="Google Shape;104;p13"/>
                  <p:cNvSpPr txBox="1"/>
                  <p:nvPr/>
                </p:nvSpPr>
                <p:spPr>
                  <a:xfrm>
                    <a:off x="2398800" y="3331725"/>
                    <a:ext cx="28188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3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45454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rPr>
                      <a:t>SALES AND MARKETING MANAGER</a:t>
                    </a:r>
                    <a:endParaRPr sz="900">
                      <a:solidFill>
                        <a:srgbClr val="454545"/>
                      </a:solidFill>
                      <a:latin typeface="Poppins SemiBold"/>
                      <a:ea typeface="Poppins SemiBold"/>
                      <a:cs typeface="Poppins SemiBold"/>
                      <a:sym typeface="Poppins SemiBold"/>
                    </a:endParaRPr>
                  </a:p>
                </p:txBody>
              </p:sp>
              <p:sp>
                <p:nvSpPr>
                  <p:cNvPr id="105" name="Google Shape;105;p13"/>
                  <p:cNvSpPr txBox="1"/>
                  <p:nvPr/>
                </p:nvSpPr>
                <p:spPr>
                  <a:xfrm>
                    <a:off x="2398800" y="3514725"/>
                    <a:ext cx="20586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3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454545"/>
                        </a:solidFill>
                        <a:latin typeface="Poppins"/>
                        <a:ea typeface="Poppins"/>
                        <a:cs typeface="Poppins"/>
                        <a:sym typeface="Poppins"/>
                      </a:rPr>
                      <a:t>XYZ Corporation, Anytown, USA</a:t>
                    </a:r>
                    <a:endParaRPr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endParaRPr>
                  </a:p>
                </p:txBody>
              </p:sp>
            </p:grpSp>
          </p:grpSp>
          <p:grpSp>
            <p:nvGrpSpPr>
              <p:cNvPr id="106" name="Google Shape;106;p13"/>
              <p:cNvGrpSpPr/>
              <p:nvPr/>
            </p:nvGrpSpPr>
            <p:grpSpPr>
              <a:xfrm>
                <a:off x="2393050" y="6357122"/>
                <a:ext cx="4716950" cy="318600"/>
                <a:chOff x="2393050" y="3866625"/>
                <a:chExt cx="4716950" cy="318600"/>
              </a:xfrm>
            </p:grpSpPr>
            <p:sp>
              <p:nvSpPr>
                <p:cNvPr id="107" name="Google Shape;107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Led the sales team and achieved a 20% increase in sales volume within the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first year.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2393050" y="6711177"/>
                <a:ext cx="4716950" cy="318600"/>
                <a:chOff x="2393050" y="3866625"/>
                <a:chExt cx="4716950" cy="318600"/>
              </a:xfrm>
            </p:grpSpPr>
            <p:sp>
              <p:nvSpPr>
                <p:cNvPr id="110" name="Google Shape;110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Designed and executed marketing campaigns that raised brand awareness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and resulted in a growth in the customer base.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12" name="Google Shape;112;p13"/>
              <p:cNvGrpSpPr/>
              <p:nvPr/>
            </p:nvGrpSpPr>
            <p:grpSpPr>
              <a:xfrm>
                <a:off x="2393050" y="7065231"/>
                <a:ext cx="4716950" cy="318600"/>
                <a:chOff x="2393050" y="3866625"/>
                <a:chExt cx="4716950" cy="318600"/>
              </a:xfrm>
            </p:grpSpPr>
            <p:sp>
              <p:nvSpPr>
                <p:cNvPr id="113" name="Google Shape;113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Designed and executed marketing campaigns that raised brand awareness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and resulted in a growth in the customer base.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14" name="Google Shape;114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15" name="Google Shape;115;p13"/>
              <p:cNvGrpSpPr/>
              <p:nvPr/>
            </p:nvGrpSpPr>
            <p:grpSpPr>
              <a:xfrm>
                <a:off x="2393050" y="7419285"/>
                <a:ext cx="4716950" cy="318600"/>
                <a:chOff x="2393050" y="3866625"/>
                <a:chExt cx="4716950" cy="318600"/>
              </a:xfrm>
            </p:grpSpPr>
            <p:sp>
              <p:nvSpPr>
                <p:cNvPr id="116" name="Google Shape;116;p13"/>
                <p:cNvSpPr txBox="1"/>
                <p:nvPr/>
              </p:nvSpPr>
              <p:spPr>
                <a:xfrm>
                  <a:off x="2557200" y="3866625"/>
                  <a:ext cx="4552800" cy="31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Collaborated with third-party agencies and suppliers to ensure a stable supply     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of goods.</a:t>
                  </a:r>
                  <a:endParaRPr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2393050" y="3866625"/>
                  <a:ext cx="101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54545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•</a:t>
                  </a:r>
                  <a:endParaRPr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</p:grpSp>
      <p:cxnSp>
        <p:nvCxnSpPr>
          <p:cNvPr id="118" name="Google Shape;118;p13"/>
          <p:cNvCxnSpPr/>
          <p:nvPr/>
        </p:nvCxnSpPr>
        <p:spPr>
          <a:xfrm>
            <a:off x="451350" y="8051625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45454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4579575" y="8331900"/>
            <a:ext cx="0" cy="10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451350" y="8956250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454545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1" name="Google Shape;121;p13"/>
          <p:cNvGrpSpPr/>
          <p:nvPr/>
        </p:nvGrpSpPr>
        <p:grpSpPr>
          <a:xfrm>
            <a:off x="432825" y="9153513"/>
            <a:ext cx="6677175" cy="919489"/>
            <a:chOff x="432825" y="9153513"/>
            <a:chExt cx="6677175" cy="919489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432825" y="9153513"/>
              <a:ext cx="1664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rPr>
                <a:t>SKILLS:</a:t>
              </a:r>
              <a:endParaRPr sz="1300">
                <a:solidFill>
                  <a:srgbClr val="454545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2393050" y="9197752"/>
              <a:ext cx="4716950" cy="153900"/>
              <a:chOff x="2393050" y="9205722"/>
              <a:chExt cx="4716950" cy="1539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2557200" y="9213372"/>
                <a:ext cx="455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Conflict Resolution - Digital Marketing - Presentation Skills - Foreign Languages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2393050" y="9205722"/>
                <a:ext cx="10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0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2393050" y="9378089"/>
              <a:ext cx="4716950" cy="153900"/>
              <a:chOff x="2393050" y="9205722"/>
              <a:chExt cx="4716950" cy="1539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2557200" y="9213372"/>
                <a:ext cx="455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Proficient in Microsoft Office Suite - Experienced in CRM systems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2393050" y="9205722"/>
                <a:ext cx="10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0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2393050" y="9558427"/>
              <a:ext cx="4716950" cy="153900"/>
              <a:chOff x="2393050" y="9205722"/>
              <a:chExt cx="4716950" cy="1539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2557200" y="9213372"/>
                <a:ext cx="455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Excellent communication skills - Effective time and project management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2393050" y="9205722"/>
                <a:ext cx="10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0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2393050" y="9738764"/>
              <a:ext cx="4716950" cy="153900"/>
              <a:chOff x="2393050" y="9205722"/>
              <a:chExt cx="4716950" cy="153900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2557200" y="9213372"/>
                <a:ext cx="455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Analytical thinking and decision-making - Financial Analysis - Data Analytics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2393050" y="9205722"/>
                <a:ext cx="10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0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2393050" y="9919102"/>
              <a:ext cx="4716950" cy="153900"/>
              <a:chOff x="2393050" y="9205722"/>
              <a:chExt cx="4716950" cy="153900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2557200" y="9213372"/>
                <a:ext cx="455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Project Management - Negotiation - Market Research - Strategic Partnerships</a:t>
                </a:r>
                <a:endParaRPr sz="9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2393050" y="9205722"/>
                <a:ext cx="101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454545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000">
                  <a:solidFill>
                    <a:srgbClr val="454545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