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Sour Gummy SemiBold"/>
      <p:regular r:id="rId6"/>
      <p:bold r:id="rId7"/>
      <p:italic r:id="rId8"/>
      <p:boldItalic r:id="rId9"/>
    </p:embeddedFont>
    <p:embeddedFont>
      <p:font typeface="Knewave"/>
      <p:regular r:id="rId10"/>
    </p:embeddedFont>
    <p:embeddedFont>
      <p:font typeface="Sour Gummy Medium"/>
      <p:regular r:id="rId11"/>
      <p:bold r:id="rId12"/>
      <p:italic r:id="rId13"/>
      <p:boldItalic r:id="rId14"/>
    </p:embeddedFont>
    <p:embeddedFont>
      <p:font typeface="Dancing Script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GummyMedium-regular.fntdata"/><Relationship Id="rId10" Type="http://schemas.openxmlformats.org/officeDocument/2006/relationships/font" Target="fonts/Knewave-regular.fntdata"/><Relationship Id="rId13" Type="http://schemas.openxmlformats.org/officeDocument/2006/relationships/font" Target="fonts/SourGummyMedium-italic.fntdata"/><Relationship Id="rId12" Type="http://schemas.openxmlformats.org/officeDocument/2006/relationships/font" Target="fonts/SourGummyMedium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SourGummySemiBold-boldItalic.fntdata"/><Relationship Id="rId15" Type="http://schemas.openxmlformats.org/officeDocument/2006/relationships/font" Target="fonts/DancingScript-regular.fntdata"/><Relationship Id="rId14" Type="http://schemas.openxmlformats.org/officeDocument/2006/relationships/font" Target="fonts/SourGummyMedium-boldItalic.fntdata"/><Relationship Id="rId16" Type="http://schemas.openxmlformats.org/officeDocument/2006/relationships/font" Target="fonts/DancingScript-bold.fntdata"/><Relationship Id="rId5" Type="http://schemas.openxmlformats.org/officeDocument/2006/relationships/slide" Target="slides/slide1.xml"/><Relationship Id="rId6" Type="http://schemas.openxmlformats.org/officeDocument/2006/relationships/font" Target="fonts/SourGummySemiBold-regular.fntdata"/><Relationship Id="rId7" Type="http://schemas.openxmlformats.org/officeDocument/2006/relationships/font" Target="fonts/SourGummySemiBold-bold.fntdata"/><Relationship Id="rId8" Type="http://schemas.openxmlformats.org/officeDocument/2006/relationships/font" Target="fonts/SourGummy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10.png"/><Relationship Id="rId13" Type="http://schemas.openxmlformats.org/officeDocument/2006/relationships/image" Target="../media/image13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3.png"/><Relationship Id="rId15" Type="http://schemas.openxmlformats.org/officeDocument/2006/relationships/image" Target="../media/image7.png"/><Relationship Id="rId14" Type="http://schemas.openxmlformats.org/officeDocument/2006/relationships/image" Target="../media/image12.png"/><Relationship Id="rId17" Type="http://schemas.openxmlformats.org/officeDocument/2006/relationships/image" Target="../media/image11.png"/><Relationship Id="rId16" Type="http://schemas.openxmlformats.org/officeDocument/2006/relationships/image" Target="../media/image15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18" Type="http://schemas.openxmlformats.org/officeDocument/2006/relationships/image" Target="../media/image16.png"/><Relationship Id="rId7" Type="http://schemas.openxmlformats.org/officeDocument/2006/relationships/image" Target="../media/image14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Ресурс 14@2x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6350" y="6228949"/>
            <a:ext cx="1516625" cy="164355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4563625" y="7464275"/>
            <a:ext cx="2456400" cy="2652600"/>
          </a:xfrm>
          <a:prstGeom prst="roundRect">
            <a:avLst>
              <a:gd fmla="val 24229" name="adj"/>
            </a:avLst>
          </a:prstGeom>
          <a:solidFill>
            <a:srgbClr val="97D6D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30575" y="5686669"/>
            <a:ext cx="6489300" cy="1535100"/>
          </a:xfrm>
          <a:prstGeom prst="roundRect">
            <a:avLst>
              <a:gd fmla="val 16667" name="adj"/>
            </a:avLst>
          </a:prstGeom>
          <a:solidFill>
            <a:srgbClr val="FF816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157450" y="264679"/>
            <a:ext cx="3245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600">
                <a:solidFill>
                  <a:srgbClr val="97D6D0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Welcome</a:t>
            </a:r>
            <a:endParaRPr b="1" sz="4600">
              <a:solidFill>
                <a:srgbClr val="97D6D0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45225" y="988917"/>
            <a:ext cx="64695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300">
                <a:solidFill>
                  <a:srgbClr val="FF8164"/>
                </a:solidFill>
                <a:latin typeface="Knewave"/>
                <a:ea typeface="Knewave"/>
                <a:cs typeface="Knewave"/>
                <a:sym typeface="Knewave"/>
              </a:rPr>
              <a:t>BACK TO SCHOOL</a:t>
            </a:r>
            <a:endParaRPr b="1" sz="5300">
              <a:solidFill>
                <a:srgbClr val="FF8164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pic>
        <p:nvPicPr>
          <p:cNvPr id="59" name="Google Shape;59;p13" title="Ресурс 1@2x.png"/>
          <p:cNvPicPr preferRelativeResize="0"/>
          <p:nvPr/>
        </p:nvPicPr>
        <p:blipFill rotWithShape="1">
          <a:blip r:embed="rId4">
            <a:alphaModFix/>
          </a:blip>
          <a:srcRect b="0" l="18201" r="-8" t="0"/>
          <a:stretch/>
        </p:blipFill>
        <p:spPr>
          <a:xfrm>
            <a:off x="0" y="487375"/>
            <a:ext cx="996900" cy="103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 title="Ресурс 2@2x.png"/>
          <p:cNvPicPr preferRelativeResize="0"/>
          <p:nvPr/>
        </p:nvPicPr>
        <p:blipFill rotWithShape="1">
          <a:blip r:embed="rId5">
            <a:alphaModFix/>
          </a:blip>
          <a:srcRect b="0" l="0" r="10666" t="0"/>
          <a:stretch/>
        </p:blipFill>
        <p:spPr>
          <a:xfrm>
            <a:off x="6389200" y="439425"/>
            <a:ext cx="1170800" cy="126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 title="Ресурс 4@2x.pn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7275" y="1257326"/>
            <a:ext cx="296770" cy="30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 title="Ресурс 5@2x.png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11599" y="439426"/>
            <a:ext cx="225902" cy="232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 title="Ресурс 6@2x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30001" y="737770"/>
            <a:ext cx="196275" cy="2026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 title="Ресурс 7@2x.pn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876525" y="405650"/>
            <a:ext cx="207656" cy="201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 title="Ресурс 8@2x.png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598501" y="1457726"/>
            <a:ext cx="309250" cy="302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6" name="Google Shape;66;p13"/>
          <p:cNvCxnSpPr/>
          <p:nvPr/>
        </p:nvCxnSpPr>
        <p:spPr>
          <a:xfrm>
            <a:off x="545225" y="1923925"/>
            <a:ext cx="6473700" cy="0"/>
          </a:xfrm>
          <a:prstGeom prst="straightConnector1">
            <a:avLst/>
          </a:prstGeom>
          <a:noFill/>
          <a:ln cap="flat" cmpd="sng" w="19050">
            <a:solidFill>
              <a:srgbClr val="FF816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3"/>
          <p:cNvSpPr txBox="1"/>
          <p:nvPr/>
        </p:nvSpPr>
        <p:spPr>
          <a:xfrm>
            <a:off x="545225" y="2123943"/>
            <a:ext cx="6469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3A3A3A"/>
                </a:solidFill>
                <a:latin typeface="Sour Gummy SemiBold"/>
                <a:ea typeface="Sour Gummy SemiBold"/>
                <a:cs typeface="Sour Gummy SemiBold"/>
                <a:sym typeface="Sour Gummy SemiBold"/>
              </a:rPr>
              <a:t>We’re thrilled to begin this new school year with you! Get ready for months of teamwork, discovery, and growth. Let’s make this year unforgettable!</a:t>
            </a:r>
            <a:endParaRPr sz="1300">
              <a:solidFill>
                <a:srgbClr val="3A3A3A"/>
              </a:solidFill>
              <a:latin typeface="Sour Gummy SemiBold"/>
              <a:ea typeface="Sour Gummy SemiBold"/>
              <a:cs typeface="Sour Gummy SemiBold"/>
              <a:sym typeface="Sour Gummy SemiBold"/>
            </a:endParaRPr>
          </a:p>
        </p:txBody>
      </p:sp>
      <p:sp>
        <p:nvSpPr>
          <p:cNvPr id="68" name="Google Shape;68;p13"/>
          <p:cNvSpPr/>
          <p:nvPr/>
        </p:nvSpPr>
        <p:spPr>
          <a:xfrm>
            <a:off x="542613" y="2877975"/>
            <a:ext cx="2578800" cy="2566200"/>
          </a:xfrm>
          <a:prstGeom prst="roundRect">
            <a:avLst>
              <a:gd fmla="val 5263" name="adj"/>
            </a:avLst>
          </a:prstGeom>
          <a:noFill/>
          <a:ln cap="flat" cmpd="sng" w="19050">
            <a:solidFill>
              <a:srgbClr val="FF81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542613" y="3169781"/>
            <a:ext cx="2578800" cy="21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7:45–8:00 Morning Check-in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8:00–9:00 Math Workshop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9:00–10:15 Reading &amp; Writing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10:15–10:30 Recess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10:30–11:30 Social Studies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11:30–12:15 Lunch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12:15–1:15 Science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1:15–2:00 Specials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2:10–2:40 Closing Activities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2:45 Dismissal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</p:txBody>
      </p:sp>
      <p:grpSp>
        <p:nvGrpSpPr>
          <p:cNvPr id="70" name="Google Shape;70;p13"/>
          <p:cNvGrpSpPr/>
          <p:nvPr/>
        </p:nvGrpSpPr>
        <p:grpSpPr>
          <a:xfrm>
            <a:off x="866987" y="2748400"/>
            <a:ext cx="1930050" cy="283250"/>
            <a:chOff x="772125" y="3218000"/>
            <a:chExt cx="1930050" cy="283250"/>
          </a:xfrm>
        </p:grpSpPr>
        <p:pic>
          <p:nvPicPr>
            <p:cNvPr id="71" name="Google Shape;71;p13" title="Ресурс 9@2x.png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772125" y="3218000"/>
              <a:ext cx="1930050" cy="2832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2" name="Google Shape;72;p13"/>
            <p:cNvSpPr txBox="1"/>
            <p:nvPr/>
          </p:nvSpPr>
          <p:spPr>
            <a:xfrm>
              <a:off x="772125" y="3247113"/>
              <a:ext cx="18783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>
                  <a:solidFill>
                    <a:schemeClr val="lt1"/>
                  </a:solidFill>
                  <a:latin typeface="Knewave"/>
                  <a:ea typeface="Knewave"/>
                  <a:cs typeface="Knewave"/>
                  <a:sym typeface="Knewave"/>
                </a:rPr>
                <a:t>DAILY SCHEDULE</a:t>
              </a:r>
              <a:endParaRPr sz="1500">
                <a:solidFill>
                  <a:schemeClr val="lt1"/>
                </a:solidFill>
                <a:latin typeface="Knewave"/>
                <a:ea typeface="Knewave"/>
                <a:cs typeface="Knewave"/>
                <a:sym typeface="Knewave"/>
              </a:endParaRPr>
            </a:p>
          </p:txBody>
        </p:sp>
      </p:grpSp>
      <p:pic>
        <p:nvPicPr>
          <p:cNvPr id="73" name="Google Shape;73;p13" title="Ресурс 12@2x.png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50316" y="5238166"/>
            <a:ext cx="1125725" cy="8622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4" name="Google Shape;74;p13"/>
          <p:cNvGrpSpPr/>
          <p:nvPr/>
        </p:nvGrpSpPr>
        <p:grpSpPr>
          <a:xfrm>
            <a:off x="3352930" y="2748400"/>
            <a:ext cx="3661800" cy="2695775"/>
            <a:chOff x="3352880" y="2748400"/>
            <a:chExt cx="3661800" cy="2695775"/>
          </a:xfrm>
        </p:grpSpPr>
        <p:sp>
          <p:nvSpPr>
            <p:cNvPr id="75" name="Google Shape;75;p13"/>
            <p:cNvSpPr/>
            <p:nvPr/>
          </p:nvSpPr>
          <p:spPr>
            <a:xfrm>
              <a:off x="3352880" y="2877975"/>
              <a:ext cx="3661800" cy="2566200"/>
            </a:xfrm>
            <a:prstGeom prst="roundRect">
              <a:avLst>
                <a:gd fmla="val 5263" name="adj"/>
              </a:avLst>
            </a:prstGeom>
            <a:solidFill>
              <a:srgbClr val="FFF1D4"/>
            </a:solidFill>
            <a:ln cap="flat" cmpd="sng" w="19050">
              <a:solidFill>
                <a:srgbClr val="97D6D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3512450" y="3098925"/>
              <a:ext cx="3170700" cy="212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815F54"/>
                  </a:solidFill>
                  <a:latin typeface="Sour Gummy Medium"/>
                  <a:ea typeface="Sour Gummy Medium"/>
                  <a:cs typeface="Sour Gummy Medium"/>
                  <a:sym typeface="Sour Gummy Medium"/>
                </a:rPr>
                <a:t>Students will receive a weekly homework packet every Monday, due on Friday. Homework will include math practice, vocabulary work, and reading logs. </a:t>
              </a:r>
              <a:endParaRPr sz="13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endParaRPr>
            </a:p>
            <a:p>
              <a:pPr indent="0" lvl="0" marL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815F54"/>
                  </a:solidFill>
                  <a:latin typeface="Sour Gummy Medium"/>
                  <a:ea typeface="Sour Gummy Medium"/>
                  <a:cs typeface="Sour Gummy Medium"/>
                  <a:sym typeface="Sour Gummy Medium"/>
                </a:rPr>
                <a:t>Each child is encouraged to read 25 minutes every evening and record </a:t>
              </a:r>
              <a:endParaRPr sz="13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endParaRPr>
            </a:p>
            <a:p>
              <a:pPr indent="0" lvl="0" marL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815F54"/>
                  </a:solidFill>
                  <a:latin typeface="Sour Gummy Medium"/>
                  <a:ea typeface="Sour Gummy Medium"/>
                  <a:cs typeface="Sour Gummy Medium"/>
                  <a:sym typeface="Sour Gummy Medium"/>
                </a:rPr>
                <a:t>their progress in the reading </a:t>
              </a:r>
              <a:endParaRPr sz="13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endParaRPr>
            </a:p>
            <a:p>
              <a:pPr indent="0" lvl="0" marL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815F54"/>
                  </a:solidFill>
                  <a:latin typeface="Sour Gummy Medium"/>
                  <a:ea typeface="Sour Gummy Medium"/>
                  <a:cs typeface="Sour Gummy Medium"/>
                  <a:sym typeface="Sour Gummy Medium"/>
                </a:rPr>
                <a:t>journal. Parents are welcome to </a:t>
              </a:r>
              <a:endParaRPr sz="13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endParaRPr>
            </a:p>
            <a:p>
              <a:pPr indent="0" lvl="0" marL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815F54"/>
                  </a:solidFill>
                  <a:latin typeface="Sour Gummy Medium"/>
                  <a:ea typeface="Sour Gummy Medium"/>
                  <a:cs typeface="Sour Gummy Medium"/>
                  <a:sym typeface="Sour Gummy Medium"/>
                </a:rPr>
                <a:t>write short notes to teachers </a:t>
              </a:r>
              <a:endParaRPr sz="13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endParaRPr>
            </a:p>
            <a:p>
              <a:pPr indent="0" lvl="0" marL="0" rtl="0" algn="l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rgbClr val="815F54"/>
                  </a:solidFill>
                  <a:latin typeface="Sour Gummy Medium"/>
                  <a:ea typeface="Sour Gummy Medium"/>
                  <a:cs typeface="Sour Gummy Medium"/>
                  <a:sym typeface="Sour Gummy Medium"/>
                </a:rPr>
                <a:t>in the homework folder.</a:t>
              </a:r>
              <a:endParaRPr sz="13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4499000" y="2748400"/>
              <a:ext cx="1331450" cy="265075"/>
              <a:chOff x="4499000" y="2748400"/>
              <a:chExt cx="1331450" cy="265075"/>
            </a:xfrm>
          </p:grpSpPr>
          <p:pic>
            <p:nvPicPr>
              <p:cNvPr id="78" name="Google Shape;78;p13" title="Ресурс 10@2x.png"/>
              <p:cNvPicPr preferRelativeResize="0"/>
              <p:nvPr/>
            </p:nvPicPr>
            <p:blipFill>
              <a:blip r:embed="rId13">
                <a:alphaModFix/>
              </a:blip>
              <a:stretch>
                <a:fillRect/>
              </a:stretch>
            </p:blipFill>
            <p:spPr>
              <a:xfrm>
                <a:off x="4499000" y="2748400"/>
                <a:ext cx="1331387" cy="26507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9" name="Google Shape;79;p13"/>
              <p:cNvSpPr txBox="1"/>
              <p:nvPr/>
            </p:nvSpPr>
            <p:spPr>
              <a:xfrm>
                <a:off x="4499050" y="2774525"/>
                <a:ext cx="1331400" cy="23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500">
                    <a:solidFill>
                      <a:schemeClr val="lt1"/>
                    </a:solidFill>
                    <a:latin typeface="Knewave"/>
                    <a:ea typeface="Knewave"/>
                    <a:cs typeface="Knewave"/>
                    <a:sym typeface="Knewave"/>
                  </a:rPr>
                  <a:t>HOMEWORK</a:t>
                </a:r>
                <a:endParaRPr sz="1500">
                  <a:solidFill>
                    <a:schemeClr val="lt1"/>
                  </a:solidFill>
                  <a:latin typeface="Knewave"/>
                  <a:ea typeface="Knewave"/>
                  <a:cs typeface="Knewave"/>
                  <a:sym typeface="Knewave"/>
                </a:endParaRPr>
              </a:p>
            </p:txBody>
          </p:sp>
        </p:grpSp>
      </p:grpSp>
      <p:pic>
        <p:nvPicPr>
          <p:cNvPr id="80" name="Google Shape;80;p13" title="Ресурс 11@2x.png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192175" y="4256703"/>
            <a:ext cx="1170800" cy="1303723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3"/>
          <p:cNvSpPr txBox="1"/>
          <p:nvPr/>
        </p:nvSpPr>
        <p:spPr>
          <a:xfrm>
            <a:off x="2493775" y="5784517"/>
            <a:ext cx="2562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lt1"/>
                </a:solidFill>
                <a:latin typeface="Knewave"/>
                <a:ea typeface="Knewave"/>
                <a:cs typeface="Knewave"/>
                <a:sym typeface="Knewave"/>
              </a:rPr>
              <a:t>REWARD PROGRAM</a:t>
            </a:r>
            <a:endParaRPr sz="1700">
              <a:solidFill>
                <a:schemeClr val="lt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694075" y="6168963"/>
            <a:ext cx="6171900" cy="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We use a point system where students can earn “Stars” for positive behavior, completed homework, and participation. Students can exchange these points for fun rewards such as extra recess, special classroom jobs, </a:t>
            </a:r>
            <a:endParaRPr sz="1300">
              <a:solidFill>
                <a:schemeClr val="lt1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lt1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or small prizes.</a:t>
            </a:r>
            <a:endParaRPr sz="1300">
              <a:solidFill>
                <a:schemeClr val="lt1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</p:txBody>
      </p:sp>
      <p:pic>
        <p:nvPicPr>
          <p:cNvPr id="83" name="Google Shape;83;p13" title="Ресурс 13@2x.png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329775" y="6941000"/>
            <a:ext cx="1396600" cy="11512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3"/>
          <p:cNvSpPr txBox="1"/>
          <p:nvPr/>
        </p:nvSpPr>
        <p:spPr>
          <a:xfrm>
            <a:off x="4959625" y="7650175"/>
            <a:ext cx="16644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lt1"/>
                </a:solidFill>
                <a:latin typeface="Knewave"/>
                <a:ea typeface="Knewave"/>
                <a:cs typeface="Knewave"/>
                <a:sym typeface="Knewave"/>
              </a:rPr>
              <a:t>BIRTHDAYS</a:t>
            </a:r>
            <a:endParaRPr sz="1700">
              <a:solidFill>
                <a:schemeClr val="lt1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pic>
        <p:nvPicPr>
          <p:cNvPr id="85" name="Google Shape;85;p13" title="Ресурс 16@2x.png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6345150" y="9344450"/>
            <a:ext cx="1017825" cy="97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 txBox="1"/>
          <p:nvPr/>
        </p:nvSpPr>
        <p:spPr>
          <a:xfrm>
            <a:off x="4791925" y="7961790"/>
            <a:ext cx="1999800" cy="19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If you’d like to celebrate your child’s birthday in class, please bring small treats after 1:30 PM. Make sure there is enough for every classmate to enjoy one.</a:t>
            </a:r>
            <a:endParaRPr sz="1500">
              <a:solidFill>
                <a:schemeClr val="lt1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</p:txBody>
      </p:sp>
      <p:pic>
        <p:nvPicPr>
          <p:cNvPr id="87" name="Google Shape;87;p13" title="Ресурс 15@2x.png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2625350" y="9659750"/>
            <a:ext cx="1701075" cy="47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 title="Ресурс 17@2x.png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1899150" y="9234700"/>
            <a:ext cx="2427250" cy="168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 title="Ресурс 17@2x.png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1899150" y="7584075"/>
            <a:ext cx="2427250" cy="168475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 txBox="1"/>
          <p:nvPr/>
        </p:nvSpPr>
        <p:spPr>
          <a:xfrm>
            <a:off x="536373" y="9685200"/>
            <a:ext cx="2313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teacher.morris@greenoakschool.ltd</a:t>
            </a:r>
            <a:endParaRPr sz="900">
              <a:solidFill>
                <a:srgbClr val="815F5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(123) 456-7890,  (012) 345-6789</a:t>
            </a:r>
            <a:endParaRPr sz="900">
              <a:solidFill>
                <a:srgbClr val="815F5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815F5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Green Oak Elementary School, Room 205</a:t>
            </a:r>
            <a:endParaRPr sz="900">
              <a:solidFill>
                <a:srgbClr val="815F5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763500" y="7931567"/>
            <a:ext cx="2562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rgbClr val="F8BE20"/>
                </a:solidFill>
                <a:latin typeface="Knewave"/>
                <a:ea typeface="Knewave"/>
                <a:cs typeface="Knewave"/>
                <a:sym typeface="Knewave"/>
              </a:rPr>
              <a:t>PARENT INVOLVEMENT</a:t>
            </a:r>
            <a:endParaRPr sz="1700">
              <a:solidFill>
                <a:srgbClr val="F8BE20"/>
              </a:solidFill>
              <a:latin typeface="Knewave"/>
              <a:ea typeface="Knewave"/>
              <a:cs typeface="Knewave"/>
              <a:sym typeface="Knewave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545225" y="8263532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8164"/>
                </a:solidFill>
                <a:latin typeface="Sour Gummy Medium"/>
                <a:ea typeface="Sour Gummy Medium"/>
                <a:cs typeface="Sour Gummy Medium"/>
                <a:sym typeface="Sour Gummy Medium"/>
              </a:rPr>
              <a:t>A Class Representative will be chosen to help organize parent volunteers, class parties, and field trips. This person will also share important updates with families throughout the year.</a:t>
            </a:r>
            <a:endParaRPr sz="1300">
              <a:solidFill>
                <a:srgbClr val="FF8164"/>
              </a:solidFill>
              <a:latin typeface="Sour Gummy Medium"/>
              <a:ea typeface="Sour Gummy Medium"/>
              <a:cs typeface="Sour Gummy Medium"/>
              <a:sym typeface="Sour Gummy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