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DM Sans Medium"/>
      <p:regular r:id="rId7"/>
      <p:bold r:id="rId8"/>
      <p:italic r:id="rId9"/>
      <p:boldItalic r:id="rId10"/>
    </p:embeddedFont>
    <p:embeddedFont>
      <p:font typeface="Yeseva One"/>
      <p:regular r:id="rId11"/>
    </p:embeddedFont>
    <p:embeddedFont>
      <p:font typeface="Jost SemiBold"/>
      <p:regular r:id="rId12"/>
      <p:bold r:id="rId13"/>
      <p:italic r:id="rId14"/>
      <p:boldItalic r:id="rId15"/>
    </p:embeddedFont>
    <p:embeddedFont>
      <p:font typeface="DM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365">
          <p15:clr>
            <a:srgbClr val="A4A3A4"/>
          </p15:clr>
        </p15:guide>
        <p15:guide id="3" pos="397">
          <p15:clr>
            <a:srgbClr val="9AA0A6"/>
          </p15:clr>
        </p15:guide>
        <p15:guide id="4" orient="horz" pos="363">
          <p15:clr>
            <a:srgbClr val="9AA0A6"/>
          </p15:clr>
        </p15:guide>
        <p15:guide id="5" orient="horz" pos="6372">
          <p15:clr>
            <a:srgbClr val="9AA0A6"/>
          </p15:clr>
        </p15:guide>
        <p15:guide id="6" pos="666">
          <p15:clr>
            <a:srgbClr val="9AA0A6"/>
          </p15:clr>
        </p15:guide>
        <p15:guide id="7" pos="251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365"/>
        <p:guide pos="397"/>
        <p:guide pos="363" orient="horz"/>
        <p:guide pos="6372" orient="horz"/>
        <p:guide pos="666"/>
        <p:guide pos="251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YesevaOne-regular.fntdata"/><Relationship Id="rId10" Type="http://schemas.openxmlformats.org/officeDocument/2006/relationships/font" Target="fonts/DMSansMedium-boldItalic.fntdata"/><Relationship Id="rId13" Type="http://schemas.openxmlformats.org/officeDocument/2006/relationships/font" Target="fonts/JostSemiBold-bold.fntdata"/><Relationship Id="rId12" Type="http://schemas.openxmlformats.org/officeDocument/2006/relationships/font" Target="fonts/Jost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DMSansMedium-italic.fntdata"/><Relationship Id="rId15" Type="http://schemas.openxmlformats.org/officeDocument/2006/relationships/font" Target="fonts/JostSemiBold-boldItalic.fntdata"/><Relationship Id="rId14" Type="http://schemas.openxmlformats.org/officeDocument/2006/relationships/font" Target="fonts/JostSemiBold-italic.fntdata"/><Relationship Id="rId17" Type="http://schemas.openxmlformats.org/officeDocument/2006/relationships/font" Target="fonts/DMSans-bold.fntdata"/><Relationship Id="rId16" Type="http://schemas.openxmlformats.org/officeDocument/2006/relationships/font" Target="fonts/DM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boldItalic.fntdata"/><Relationship Id="rId6" Type="http://schemas.openxmlformats.org/officeDocument/2006/relationships/slide" Target="slides/slide1.xml"/><Relationship Id="rId18" Type="http://schemas.openxmlformats.org/officeDocument/2006/relationships/font" Target="fonts/DMSans-italic.fntdata"/><Relationship Id="rId7" Type="http://schemas.openxmlformats.org/officeDocument/2006/relationships/font" Target="fonts/DMSansMedium-regular.fntdata"/><Relationship Id="rId8" Type="http://schemas.openxmlformats.org/officeDocument/2006/relationships/font" Target="fonts/DM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3300"/>
            <a:ext cx="7562738" cy="10695300"/>
            <a:chOff x="0" y="-3300"/>
            <a:chExt cx="7562738" cy="106953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7560000" cy="10692000"/>
            </a:xfrm>
            <a:prstGeom prst="rect">
              <a:avLst/>
            </a:prstGeom>
            <a:solidFill>
              <a:srgbClr val="ECF4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 amt="60000"/>
            </a:blip>
            <a:stretch>
              <a:fillRect/>
            </a:stretch>
          </p:blipFill>
          <p:spPr>
            <a:xfrm>
              <a:off x="3161" y="-3300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1" y="1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13"/>
          <p:cNvSpPr/>
          <p:nvPr/>
        </p:nvSpPr>
        <p:spPr>
          <a:xfrm>
            <a:off x="635950" y="569700"/>
            <a:ext cx="6294000" cy="9546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FBCF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0" l="23524" r="0" t="9526"/>
          <a:stretch/>
        </p:blipFill>
        <p:spPr>
          <a:xfrm>
            <a:off x="0" y="0"/>
            <a:ext cx="2113224" cy="19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b="8508" l="0" r="16135" t="0"/>
          <a:stretch/>
        </p:blipFill>
        <p:spPr>
          <a:xfrm>
            <a:off x="5569950" y="8486500"/>
            <a:ext cx="1990049" cy="22058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1093800" y="881053"/>
            <a:ext cx="5372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rgbClr val="353438"/>
                </a:solidFill>
                <a:latin typeface="Yeseva One"/>
                <a:ea typeface="Yeseva One"/>
                <a:cs typeface="Yeseva One"/>
                <a:sym typeface="Yeseva One"/>
              </a:rPr>
              <a:t>Baby Shower Quiz</a:t>
            </a:r>
            <a:endParaRPr sz="4400">
              <a:solidFill>
                <a:srgbClr val="353438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498550" y="1659225"/>
            <a:ext cx="456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353438"/>
                </a:solidFill>
                <a:latin typeface="DM Sans"/>
                <a:ea typeface="DM Sans"/>
                <a:cs typeface="DM Sans"/>
                <a:sym typeface="DM Sans"/>
              </a:rPr>
              <a:t>Circle the correct answer for each multiple choice question.</a:t>
            </a:r>
            <a:endParaRPr sz="1100">
              <a:solidFill>
                <a:srgbClr val="35343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53438"/>
                </a:solidFill>
                <a:latin typeface="DM Sans"/>
                <a:ea typeface="DM Sans"/>
                <a:cs typeface="DM Sans"/>
                <a:sym typeface="DM Sans"/>
              </a:rPr>
              <a:t>The person with the most </a:t>
            </a:r>
            <a:r>
              <a:rPr lang="ru" sz="1100">
                <a:solidFill>
                  <a:srgbClr val="353438"/>
                </a:solidFill>
                <a:latin typeface="DM Sans"/>
                <a:ea typeface="DM Sans"/>
                <a:cs typeface="DM Sans"/>
                <a:sym typeface="DM Sans"/>
              </a:rPr>
              <a:t>correct</a:t>
            </a:r>
            <a:r>
              <a:rPr lang="ru" sz="1100">
                <a:solidFill>
                  <a:srgbClr val="353438"/>
                </a:solidFill>
                <a:latin typeface="DM Sans"/>
                <a:ea typeface="DM Sans"/>
                <a:cs typeface="DM Sans"/>
                <a:sym typeface="DM Sans"/>
              </a:rPr>
              <a:t> wins!</a:t>
            </a:r>
            <a:endParaRPr sz="1100">
              <a:solidFill>
                <a:srgbClr val="353438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1050000" y="2195825"/>
            <a:ext cx="2871600" cy="1247625"/>
            <a:chOff x="1050000" y="2195825"/>
            <a:chExt cx="2871600" cy="1247625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1050000" y="2195825"/>
              <a:ext cx="287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1. When born, what size is the baby’s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head in relation to their body?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1334925" y="2666150"/>
              <a:ext cx="25866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A.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 One half the size of the body.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B.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 One quarter the size of the body.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C.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 One third the size of the body.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D.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 One fifth the size of the body.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1050000" y="3673089"/>
            <a:ext cx="2871600" cy="1247625"/>
            <a:chOff x="1050000" y="2195825"/>
            <a:chExt cx="2871600" cy="1247625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1050000" y="2195825"/>
              <a:ext cx="287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2. What color was used for boys in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1900’s?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1334925" y="2666150"/>
              <a:ext cx="25866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A.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Blue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B.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Pink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C.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Yellow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D.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Green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1050000" y="5151748"/>
            <a:ext cx="2871600" cy="1247625"/>
            <a:chOff x="1050000" y="2195825"/>
            <a:chExt cx="2871600" cy="1247625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1050000" y="2195825"/>
              <a:ext cx="287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3. A baby is born with all the 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following reflexes, except...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1334925" y="2666150"/>
              <a:ext cx="25866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A.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The ability to swim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B.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Understanding foreign language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C.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Sucking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D.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Grasping a finger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1050000" y="6629012"/>
            <a:ext cx="2871600" cy="1247625"/>
            <a:chOff x="1050000" y="2195825"/>
            <a:chExt cx="2871600" cy="1247625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1050000" y="2195825"/>
              <a:ext cx="287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4. How heavy was the heaviest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baby ever born?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1334925" y="2666150"/>
              <a:ext cx="25866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A.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15 pounds 5 ounces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B.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17 pounds 2 ounces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C.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21 pounds 4 ounces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D.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23 pounds 12 ounces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1050000" y="8099637"/>
            <a:ext cx="2871600" cy="1247625"/>
            <a:chOff x="1050000" y="2195825"/>
            <a:chExt cx="2871600" cy="1247625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1050000" y="2195825"/>
              <a:ext cx="287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5. When does the eye color set in an infant?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1334925" y="2666150"/>
              <a:ext cx="25866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A.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6-9 months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B.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6-9 weeks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C.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2-4 weeks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D.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4-5 months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1043376" y="9533862"/>
            <a:ext cx="2871600" cy="215400"/>
            <a:chOff x="1043376" y="9533862"/>
            <a:chExt cx="2871600" cy="215400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1043376" y="9533862"/>
              <a:ext cx="2871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Name:</a:t>
              </a:r>
              <a:endParaRPr i="1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cxnSp>
          <p:nvCxnSpPr>
            <p:cNvPr id="80" name="Google Shape;80;p13"/>
            <p:cNvCxnSpPr/>
            <p:nvPr/>
          </p:nvCxnSpPr>
          <p:spPr>
            <a:xfrm>
              <a:off x="1669375" y="9698326"/>
              <a:ext cx="1901400" cy="0"/>
            </a:xfrm>
            <a:prstGeom prst="straightConnector1">
              <a:avLst/>
            </a:prstGeom>
            <a:noFill/>
            <a:ln cap="flat" cmpd="sng" w="19050">
              <a:solidFill>
                <a:srgbClr val="35343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1" name="Google Shape;81;p13"/>
          <p:cNvGrpSpPr/>
          <p:nvPr/>
        </p:nvGrpSpPr>
        <p:grpSpPr>
          <a:xfrm>
            <a:off x="3999950" y="2195825"/>
            <a:ext cx="2871600" cy="1247625"/>
            <a:chOff x="1050000" y="2195825"/>
            <a:chExt cx="2871600" cy="1247625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1050000" y="2195825"/>
              <a:ext cx="287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6. A baby is born with how many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bones?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1334925" y="2666150"/>
              <a:ext cx="25866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A.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300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B.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206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C.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275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D.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175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3999950" y="3673089"/>
            <a:ext cx="2871600" cy="1247625"/>
            <a:chOff x="1050000" y="2195825"/>
            <a:chExt cx="2871600" cy="1247625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1050000" y="2195825"/>
              <a:ext cx="287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7. What is the greatest amount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of children born to one woman?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1334925" y="2666150"/>
              <a:ext cx="25866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A.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20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B.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42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C.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69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D.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52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3999950" y="5151748"/>
            <a:ext cx="2871600" cy="1247625"/>
            <a:chOff x="1050000" y="2195825"/>
            <a:chExt cx="2871600" cy="1247625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1050000" y="2195825"/>
              <a:ext cx="287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8. What is the first sense a baby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develops?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1334925" y="2666150"/>
              <a:ext cx="25866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A.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Hearing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B.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Taste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C.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 Smell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D.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Touch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3999950" y="6629012"/>
            <a:ext cx="2871600" cy="1247625"/>
            <a:chOff x="1050000" y="2195825"/>
            <a:chExt cx="2871600" cy="1247625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1050000" y="2195825"/>
              <a:ext cx="287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9. Babies are born without which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body part?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1334925" y="2666150"/>
              <a:ext cx="25866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A.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Kneecaps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B.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 Elbows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C.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Tailbone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D.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Shoulder blades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3999950" y="8099637"/>
            <a:ext cx="2871600" cy="1247625"/>
            <a:chOff x="1050000" y="2195825"/>
            <a:chExt cx="2871600" cy="1247625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1050000" y="2195825"/>
              <a:ext cx="2871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10. What percentage of babies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 sz="1200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actually arrive on their due date?</a:t>
              </a:r>
              <a:endParaRPr i="1" sz="1200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1334925" y="2666150"/>
              <a:ext cx="2586600" cy="7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A.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80-81%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B.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20-30%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C.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3-4%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rgbClr val="353438"/>
                  </a:solidFill>
                  <a:latin typeface="DM Sans"/>
                  <a:ea typeface="DM Sans"/>
                  <a:cs typeface="DM Sans"/>
                  <a:sym typeface="DM Sans"/>
                </a:rPr>
                <a:t>D. </a:t>
              </a:r>
              <a:r>
                <a:rPr lang="ru" sz="1000">
                  <a:solidFill>
                    <a:srgbClr val="353438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10-15%</a:t>
              </a:r>
              <a:endParaRPr sz="1000">
                <a:solidFill>
                  <a:srgbClr val="353438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3993326" y="9533862"/>
            <a:ext cx="2871600" cy="215400"/>
            <a:chOff x="1043376" y="9533862"/>
            <a:chExt cx="2871600" cy="215400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1043376" y="9533862"/>
              <a:ext cx="2871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>
                  <a:solidFill>
                    <a:srgbClr val="353438"/>
                  </a:solidFill>
                  <a:latin typeface="Jost SemiBold"/>
                  <a:ea typeface="Jost SemiBold"/>
                  <a:cs typeface="Jost SemiBold"/>
                  <a:sym typeface="Jost SemiBold"/>
                </a:rPr>
                <a:t>Total:</a:t>
              </a:r>
              <a:endParaRPr i="1">
                <a:solidFill>
                  <a:srgbClr val="353438"/>
                </a:solidFill>
                <a:latin typeface="Jost SemiBold"/>
                <a:ea typeface="Jost SemiBold"/>
                <a:cs typeface="Jost SemiBold"/>
                <a:sym typeface="Jost SemiBold"/>
              </a:endParaRPr>
            </a:p>
          </p:txBody>
        </p:sp>
        <p:cxnSp>
          <p:nvCxnSpPr>
            <p:cNvPr id="98" name="Google Shape;98;p13"/>
            <p:cNvCxnSpPr/>
            <p:nvPr/>
          </p:nvCxnSpPr>
          <p:spPr>
            <a:xfrm>
              <a:off x="1534850" y="9698325"/>
              <a:ext cx="2036100" cy="0"/>
            </a:xfrm>
            <a:prstGeom prst="straightConnector1">
              <a:avLst/>
            </a:prstGeom>
            <a:noFill/>
            <a:ln cap="flat" cmpd="sng" w="19050">
              <a:solidFill>
                <a:srgbClr val="35343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