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Ubuntu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Ubuntu-boldItalic.fntdata"/><Relationship Id="rId5" Type="http://schemas.openxmlformats.org/officeDocument/2006/relationships/slide" Target="slides/slide1.xml"/><Relationship Id="rId6" Type="http://schemas.openxmlformats.org/officeDocument/2006/relationships/font" Target="fonts/Ubuntu-regular.fntdata"/><Relationship Id="rId7" Type="http://schemas.openxmlformats.org/officeDocument/2006/relationships/font" Target="fonts/Ubuntu-bold.fntdata"/><Relationship Id="rId8" Type="http://schemas.openxmlformats.org/officeDocument/2006/relationships/font" Target="fonts/Ubuntu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7560000" cy="1581300"/>
          </a:xfrm>
          <a:prstGeom prst="rect">
            <a:avLst/>
          </a:prstGeom>
          <a:solidFill>
            <a:srgbClr val="F4F4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534900" y="333525"/>
            <a:ext cx="36204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3200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rPr>
              <a:t>JAMES CARTER</a:t>
            </a:r>
            <a:endParaRPr b="1" sz="3200">
              <a:solidFill>
                <a:srgbClr val="282828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534900" y="981018"/>
            <a:ext cx="36204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500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rPr>
              <a:t>B u s i n e s s  A n a l y s t</a:t>
            </a:r>
            <a:endParaRPr sz="1500">
              <a:solidFill>
                <a:srgbClr val="282828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grpSp>
        <p:nvGrpSpPr>
          <p:cNvPr id="57" name="Google Shape;57;p13"/>
          <p:cNvGrpSpPr/>
          <p:nvPr/>
        </p:nvGrpSpPr>
        <p:grpSpPr>
          <a:xfrm>
            <a:off x="5443700" y="393450"/>
            <a:ext cx="1663124" cy="169200"/>
            <a:chOff x="5443700" y="393450"/>
            <a:chExt cx="1663124" cy="169200"/>
          </a:xfrm>
        </p:grpSpPr>
        <p:grpSp>
          <p:nvGrpSpPr>
            <p:cNvPr id="58" name="Google Shape;58;p13"/>
            <p:cNvGrpSpPr/>
            <p:nvPr/>
          </p:nvGrpSpPr>
          <p:grpSpPr>
            <a:xfrm>
              <a:off x="5443700" y="424500"/>
              <a:ext cx="107100" cy="107100"/>
              <a:chOff x="5326400" y="424500"/>
              <a:chExt cx="107100" cy="107100"/>
            </a:xfrm>
          </p:grpSpPr>
          <p:sp>
            <p:nvSpPr>
              <p:cNvPr id="59" name="Google Shape;59;p13"/>
              <p:cNvSpPr/>
              <p:nvPr/>
            </p:nvSpPr>
            <p:spPr>
              <a:xfrm>
                <a:off x="5326400" y="424500"/>
                <a:ext cx="107100" cy="107100"/>
              </a:xfrm>
              <a:prstGeom prst="rect">
                <a:avLst/>
              </a:prstGeom>
              <a:solidFill>
                <a:srgbClr val="28282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13"/>
              <p:cNvSpPr/>
              <p:nvPr/>
            </p:nvSpPr>
            <p:spPr>
              <a:xfrm>
                <a:off x="5360000" y="458100"/>
                <a:ext cx="39900" cy="399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61" name="Google Shape;61;p13"/>
            <p:cNvSpPr txBox="1"/>
            <p:nvPr/>
          </p:nvSpPr>
          <p:spPr>
            <a:xfrm>
              <a:off x="5675224" y="393450"/>
              <a:ext cx="14316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282828"/>
                  </a:solidFill>
                  <a:latin typeface="Ubuntu"/>
                  <a:ea typeface="Ubuntu"/>
                  <a:cs typeface="Ubuntu"/>
                  <a:sym typeface="Ubuntu"/>
                </a:rPr>
                <a:t>+44 771 234 5678</a:t>
              </a:r>
              <a:endParaRPr sz="1100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62" name="Google Shape;62;p13"/>
          <p:cNvGrpSpPr/>
          <p:nvPr/>
        </p:nvGrpSpPr>
        <p:grpSpPr>
          <a:xfrm>
            <a:off x="5443700" y="608117"/>
            <a:ext cx="1663124" cy="169200"/>
            <a:chOff x="5443700" y="614800"/>
            <a:chExt cx="1663124" cy="169200"/>
          </a:xfrm>
        </p:grpSpPr>
        <p:grpSp>
          <p:nvGrpSpPr>
            <p:cNvPr id="63" name="Google Shape;63;p13"/>
            <p:cNvGrpSpPr/>
            <p:nvPr/>
          </p:nvGrpSpPr>
          <p:grpSpPr>
            <a:xfrm>
              <a:off x="5443700" y="645850"/>
              <a:ext cx="107100" cy="107100"/>
              <a:chOff x="5326400" y="424500"/>
              <a:chExt cx="107100" cy="107100"/>
            </a:xfrm>
          </p:grpSpPr>
          <p:sp>
            <p:nvSpPr>
              <p:cNvPr id="64" name="Google Shape;64;p13"/>
              <p:cNvSpPr/>
              <p:nvPr/>
            </p:nvSpPr>
            <p:spPr>
              <a:xfrm>
                <a:off x="5326400" y="424500"/>
                <a:ext cx="107100" cy="107100"/>
              </a:xfrm>
              <a:prstGeom prst="rect">
                <a:avLst/>
              </a:prstGeom>
              <a:solidFill>
                <a:srgbClr val="28282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" name="Google Shape;65;p13"/>
              <p:cNvSpPr/>
              <p:nvPr/>
            </p:nvSpPr>
            <p:spPr>
              <a:xfrm>
                <a:off x="5360000" y="458100"/>
                <a:ext cx="39900" cy="399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66" name="Google Shape;66;p13"/>
            <p:cNvSpPr txBox="1"/>
            <p:nvPr/>
          </p:nvSpPr>
          <p:spPr>
            <a:xfrm>
              <a:off x="5675224" y="614800"/>
              <a:ext cx="14316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282828"/>
                  </a:solidFill>
                  <a:latin typeface="Ubuntu"/>
                  <a:ea typeface="Ubuntu"/>
                  <a:cs typeface="Ubuntu"/>
                  <a:sym typeface="Ubuntu"/>
                </a:rPr>
                <a:t>j.carter@mail.ltd</a:t>
              </a:r>
              <a:endParaRPr sz="1100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67" name="Google Shape;67;p13"/>
          <p:cNvGrpSpPr/>
          <p:nvPr/>
        </p:nvGrpSpPr>
        <p:grpSpPr>
          <a:xfrm>
            <a:off x="5443700" y="822783"/>
            <a:ext cx="1663124" cy="169200"/>
            <a:chOff x="5443700" y="614800"/>
            <a:chExt cx="1663124" cy="169200"/>
          </a:xfrm>
        </p:grpSpPr>
        <p:grpSp>
          <p:nvGrpSpPr>
            <p:cNvPr id="68" name="Google Shape;68;p13"/>
            <p:cNvGrpSpPr/>
            <p:nvPr/>
          </p:nvGrpSpPr>
          <p:grpSpPr>
            <a:xfrm>
              <a:off x="5443700" y="645850"/>
              <a:ext cx="107100" cy="107100"/>
              <a:chOff x="5326400" y="424500"/>
              <a:chExt cx="107100" cy="107100"/>
            </a:xfrm>
          </p:grpSpPr>
          <p:sp>
            <p:nvSpPr>
              <p:cNvPr id="69" name="Google Shape;69;p13"/>
              <p:cNvSpPr/>
              <p:nvPr/>
            </p:nvSpPr>
            <p:spPr>
              <a:xfrm>
                <a:off x="5326400" y="424500"/>
                <a:ext cx="107100" cy="107100"/>
              </a:xfrm>
              <a:prstGeom prst="rect">
                <a:avLst/>
              </a:prstGeom>
              <a:solidFill>
                <a:srgbClr val="28282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13"/>
              <p:cNvSpPr/>
              <p:nvPr/>
            </p:nvSpPr>
            <p:spPr>
              <a:xfrm>
                <a:off x="5360000" y="458100"/>
                <a:ext cx="39900" cy="399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71" name="Google Shape;71;p13"/>
            <p:cNvSpPr txBox="1"/>
            <p:nvPr/>
          </p:nvSpPr>
          <p:spPr>
            <a:xfrm>
              <a:off x="5675224" y="614800"/>
              <a:ext cx="14316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282828"/>
                  </a:solidFill>
                  <a:latin typeface="Ubuntu"/>
                  <a:ea typeface="Ubuntu"/>
                  <a:cs typeface="Ubuntu"/>
                  <a:sym typeface="Ubuntu"/>
                </a:rPr>
                <a:t>jamescarter.ltd</a:t>
              </a:r>
              <a:endParaRPr sz="1100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72" name="Google Shape;72;p13"/>
          <p:cNvGrpSpPr/>
          <p:nvPr/>
        </p:nvGrpSpPr>
        <p:grpSpPr>
          <a:xfrm>
            <a:off x="5443700" y="1037450"/>
            <a:ext cx="1663124" cy="169200"/>
            <a:chOff x="5443700" y="614800"/>
            <a:chExt cx="1663124" cy="169200"/>
          </a:xfrm>
        </p:grpSpPr>
        <p:grpSp>
          <p:nvGrpSpPr>
            <p:cNvPr id="73" name="Google Shape;73;p13"/>
            <p:cNvGrpSpPr/>
            <p:nvPr/>
          </p:nvGrpSpPr>
          <p:grpSpPr>
            <a:xfrm>
              <a:off x="5443700" y="645850"/>
              <a:ext cx="107100" cy="107100"/>
              <a:chOff x="5326400" y="424500"/>
              <a:chExt cx="107100" cy="107100"/>
            </a:xfrm>
          </p:grpSpPr>
          <p:sp>
            <p:nvSpPr>
              <p:cNvPr id="74" name="Google Shape;74;p13"/>
              <p:cNvSpPr/>
              <p:nvPr/>
            </p:nvSpPr>
            <p:spPr>
              <a:xfrm>
                <a:off x="5326400" y="424500"/>
                <a:ext cx="107100" cy="107100"/>
              </a:xfrm>
              <a:prstGeom prst="rect">
                <a:avLst/>
              </a:prstGeom>
              <a:solidFill>
                <a:srgbClr val="28282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13"/>
              <p:cNvSpPr/>
              <p:nvPr/>
            </p:nvSpPr>
            <p:spPr>
              <a:xfrm>
                <a:off x="5360000" y="458100"/>
                <a:ext cx="39900" cy="399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76" name="Google Shape;76;p13"/>
            <p:cNvSpPr txBox="1"/>
            <p:nvPr/>
          </p:nvSpPr>
          <p:spPr>
            <a:xfrm>
              <a:off x="5675224" y="614800"/>
              <a:ext cx="14316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282828"/>
                  </a:solidFill>
                  <a:latin typeface="Ubuntu"/>
                  <a:ea typeface="Ubuntu"/>
                  <a:cs typeface="Ubuntu"/>
                  <a:sym typeface="Ubuntu"/>
                </a:rPr>
                <a:t>London, UK</a:t>
              </a:r>
              <a:endParaRPr sz="1100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sp>
        <p:nvSpPr>
          <p:cNvPr id="77" name="Google Shape;77;p13"/>
          <p:cNvSpPr txBox="1"/>
          <p:nvPr/>
        </p:nvSpPr>
        <p:spPr>
          <a:xfrm>
            <a:off x="525897" y="1795594"/>
            <a:ext cx="1749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rPr>
              <a:t>EXPERIENCE</a:t>
            </a:r>
            <a:endParaRPr b="1">
              <a:solidFill>
                <a:srgbClr val="282828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78" name="Google Shape;78;p13"/>
          <p:cNvCxnSpPr/>
          <p:nvPr/>
        </p:nvCxnSpPr>
        <p:spPr>
          <a:xfrm>
            <a:off x="540000" y="2177875"/>
            <a:ext cx="6480900" cy="0"/>
          </a:xfrm>
          <a:prstGeom prst="straightConnector1">
            <a:avLst/>
          </a:prstGeom>
          <a:noFill/>
          <a:ln cap="flat" cmpd="sng" w="19050">
            <a:solidFill>
              <a:srgbClr val="E3E3E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9" name="Google Shape;79;p13"/>
          <p:cNvSpPr txBox="1"/>
          <p:nvPr/>
        </p:nvSpPr>
        <p:spPr>
          <a:xfrm>
            <a:off x="525897" y="2362981"/>
            <a:ext cx="17496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000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rPr>
              <a:t>Senior Business Analyst </a:t>
            </a:r>
            <a:endParaRPr b="1" sz="1000">
              <a:solidFill>
                <a:srgbClr val="282828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80" name="Google Shape;80;p13"/>
          <p:cNvSpPr txBox="1"/>
          <p:nvPr/>
        </p:nvSpPr>
        <p:spPr>
          <a:xfrm>
            <a:off x="525897" y="2548818"/>
            <a:ext cx="17496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rPr>
              <a:t>Prime Consulting</a:t>
            </a:r>
            <a:endParaRPr sz="1000">
              <a:solidFill>
                <a:srgbClr val="282828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81" name="Google Shape;81;p13"/>
          <p:cNvSpPr txBox="1"/>
          <p:nvPr/>
        </p:nvSpPr>
        <p:spPr>
          <a:xfrm>
            <a:off x="5271297" y="2355520"/>
            <a:ext cx="17496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i="1" lang="uk" sz="1100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rPr>
              <a:t>01/2016 – Present</a:t>
            </a:r>
            <a:endParaRPr i="1" sz="1100">
              <a:solidFill>
                <a:srgbClr val="282828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grpSp>
        <p:nvGrpSpPr>
          <p:cNvPr id="82" name="Google Shape;82;p13"/>
          <p:cNvGrpSpPr/>
          <p:nvPr/>
        </p:nvGrpSpPr>
        <p:grpSpPr>
          <a:xfrm>
            <a:off x="534900" y="2927450"/>
            <a:ext cx="6485184" cy="928958"/>
            <a:chOff x="534900" y="2927450"/>
            <a:chExt cx="6485184" cy="928958"/>
          </a:xfrm>
        </p:grpSpPr>
        <p:sp>
          <p:nvSpPr>
            <p:cNvPr id="83" name="Google Shape;83;p13"/>
            <p:cNvSpPr txBox="1"/>
            <p:nvPr/>
          </p:nvSpPr>
          <p:spPr>
            <a:xfrm>
              <a:off x="626484" y="2927450"/>
              <a:ext cx="63936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82828"/>
                  </a:solidFill>
                  <a:latin typeface="Ubuntu"/>
                  <a:ea typeface="Ubuntu"/>
                  <a:cs typeface="Ubuntu"/>
                  <a:sym typeface="Ubuntu"/>
                </a:rPr>
                <a:t>Collaborated with cross-functional teams, streamlining workflows by 25% through integration of task management tools like Jira and Asana.</a:t>
              </a:r>
              <a:endParaRPr sz="1000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84" name="Google Shape;84;p13"/>
            <p:cNvSpPr/>
            <p:nvPr/>
          </p:nvSpPr>
          <p:spPr>
            <a:xfrm>
              <a:off x="534900" y="2987275"/>
              <a:ext cx="33900" cy="33900"/>
            </a:xfrm>
            <a:prstGeom prst="ellipse">
              <a:avLst/>
            </a:prstGeom>
            <a:solidFill>
              <a:srgbClr val="E3E3E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85" name="Google Shape;85;p13"/>
            <p:cNvGrpSpPr/>
            <p:nvPr/>
          </p:nvGrpSpPr>
          <p:grpSpPr>
            <a:xfrm>
              <a:off x="534900" y="3314003"/>
              <a:ext cx="6485184" cy="153900"/>
              <a:chOff x="534900" y="3314008"/>
              <a:chExt cx="6485184" cy="153900"/>
            </a:xfrm>
          </p:grpSpPr>
          <p:sp>
            <p:nvSpPr>
              <p:cNvPr id="86" name="Google Shape;86;p13"/>
              <p:cNvSpPr txBox="1"/>
              <p:nvPr/>
            </p:nvSpPr>
            <p:spPr>
              <a:xfrm>
                <a:off x="626484" y="3314008"/>
                <a:ext cx="639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82828"/>
                    </a:solidFill>
                    <a:latin typeface="Ubuntu"/>
                    <a:ea typeface="Ubuntu"/>
                    <a:cs typeface="Ubuntu"/>
                    <a:sym typeface="Ubuntu"/>
                  </a:rPr>
                  <a:t>Designed and implemented data-driven business models, driving a 6% revenue increase from 2020 to 2022.</a:t>
                </a:r>
                <a:endParaRPr sz="1000">
                  <a:solidFill>
                    <a:srgbClr val="282828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  <p:sp>
            <p:nvSpPr>
              <p:cNvPr id="87" name="Google Shape;87;p13"/>
              <p:cNvSpPr/>
              <p:nvPr/>
            </p:nvSpPr>
            <p:spPr>
              <a:xfrm>
                <a:off x="534900" y="3374008"/>
                <a:ext cx="33900" cy="33900"/>
              </a:xfrm>
              <a:prstGeom prst="ellipse">
                <a:avLst/>
              </a:prstGeom>
              <a:solidFill>
                <a:srgbClr val="E3E3E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88" name="Google Shape;88;p13"/>
            <p:cNvGrpSpPr/>
            <p:nvPr/>
          </p:nvGrpSpPr>
          <p:grpSpPr>
            <a:xfrm>
              <a:off x="534900" y="3508255"/>
              <a:ext cx="6485184" cy="153900"/>
              <a:chOff x="534900" y="3314008"/>
              <a:chExt cx="6485184" cy="153900"/>
            </a:xfrm>
          </p:grpSpPr>
          <p:sp>
            <p:nvSpPr>
              <p:cNvPr id="89" name="Google Shape;89;p13"/>
              <p:cNvSpPr txBox="1"/>
              <p:nvPr/>
            </p:nvSpPr>
            <p:spPr>
              <a:xfrm>
                <a:off x="626484" y="3314008"/>
                <a:ext cx="639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82828"/>
                    </a:solidFill>
                    <a:latin typeface="Ubuntu"/>
                    <a:ea typeface="Ubuntu"/>
                    <a:cs typeface="Ubuntu"/>
                    <a:sym typeface="Ubuntu"/>
                  </a:rPr>
                  <a:t>Conducted in-depth cost analysis, reducing operational expenses by £250,000 annually.</a:t>
                </a:r>
                <a:endParaRPr sz="1000">
                  <a:solidFill>
                    <a:srgbClr val="282828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  <p:sp>
            <p:nvSpPr>
              <p:cNvPr id="90" name="Google Shape;90;p13"/>
              <p:cNvSpPr/>
              <p:nvPr/>
            </p:nvSpPr>
            <p:spPr>
              <a:xfrm>
                <a:off x="534900" y="3374008"/>
                <a:ext cx="33900" cy="33900"/>
              </a:xfrm>
              <a:prstGeom prst="ellipse">
                <a:avLst/>
              </a:prstGeom>
              <a:solidFill>
                <a:srgbClr val="E3E3E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91" name="Google Shape;91;p13"/>
            <p:cNvGrpSpPr/>
            <p:nvPr/>
          </p:nvGrpSpPr>
          <p:grpSpPr>
            <a:xfrm>
              <a:off x="534900" y="3702508"/>
              <a:ext cx="6485184" cy="153900"/>
              <a:chOff x="534900" y="3314008"/>
              <a:chExt cx="6485184" cy="153900"/>
            </a:xfrm>
          </p:grpSpPr>
          <p:sp>
            <p:nvSpPr>
              <p:cNvPr id="92" name="Google Shape;92;p13"/>
              <p:cNvSpPr txBox="1"/>
              <p:nvPr/>
            </p:nvSpPr>
            <p:spPr>
              <a:xfrm>
                <a:off x="626484" y="3314008"/>
                <a:ext cx="639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82828"/>
                    </a:solidFill>
                    <a:latin typeface="Ubuntu"/>
                    <a:ea typeface="Ubuntu"/>
                    <a:cs typeface="Ubuntu"/>
                    <a:sym typeface="Ubuntu"/>
                  </a:rPr>
                  <a:t>Led training sessions for teams on data visualization and reporting tools, improving reporting by 30%.</a:t>
                </a:r>
                <a:endParaRPr sz="1000">
                  <a:solidFill>
                    <a:srgbClr val="282828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  <p:sp>
            <p:nvSpPr>
              <p:cNvPr id="93" name="Google Shape;93;p13"/>
              <p:cNvSpPr/>
              <p:nvPr/>
            </p:nvSpPr>
            <p:spPr>
              <a:xfrm>
                <a:off x="534900" y="3374008"/>
                <a:ext cx="33900" cy="33900"/>
              </a:xfrm>
              <a:prstGeom prst="ellipse">
                <a:avLst/>
              </a:prstGeom>
              <a:solidFill>
                <a:srgbClr val="E3E3E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94" name="Google Shape;94;p13"/>
          <p:cNvSpPr txBox="1"/>
          <p:nvPr/>
        </p:nvSpPr>
        <p:spPr>
          <a:xfrm>
            <a:off x="525897" y="4082374"/>
            <a:ext cx="17496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000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rPr>
              <a:t>Project Manager  </a:t>
            </a:r>
            <a:endParaRPr b="1" sz="1000">
              <a:solidFill>
                <a:srgbClr val="282828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525897" y="4268212"/>
            <a:ext cx="17496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rPr>
              <a:t>Innovative Strategies</a:t>
            </a:r>
            <a:endParaRPr sz="1000">
              <a:solidFill>
                <a:srgbClr val="282828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5271297" y="4074914"/>
            <a:ext cx="17496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i="1" lang="uk" sz="1100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rPr>
              <a:t> 01/2013 – 12/2015</a:t>
            </a:r>
            <a:endParaRPr i="1" sz="1100">
              <a:solidFill>
                <a:srgbClr val="282828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grpSp>
        <p:nvGrpSpPr>
          <p:cNvPr id="97" name="Google Shape;97;p13"/>
          <p:cNvGrpSpPr/>
          <p:nvPr/>
        </p:nvGrpSpPr>
        <p:grpSpPr>
          <a:xfrm>
            <a:off x="534900" y="4646844"/>
            <a:ext cx="6485184" cy="736686"/>
            <a:chOff x="534900" y="4646844"/>
            <a:chExt cx="6485184" cy="736686"/>
          </a:xfrm>
        </p:grpSpPr>
        <p:sp>
          <p:nvSpPr>
            <p:cNvPr id="98" name="Google Shape;98;p13"/>
            <p:cNvSpPr txBox="1"/>
            <p:nvPr/>
          </p:nvSpPr>
          <p:spPr>
            <a:xfrm>
              <a:off x="626484" y="4646844"/>
              <a:ext cx="6393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82828"/>
                  </a:solidFill>
                  <a:latin typeface="Ubuntu"/>
                  <a:ea typeface="Ubuntu"/>
                  <a:cs typeface="Ubuntu"/>
                  <a:sym typeface="Ubuntu"/>
                </a:rPr>
                <a:t>Successfully reduced project costs by 20% by optimizing resource allocation and utilizing freelance experts.</a:t>
              </a:r>
              <a:endParaRPr sz="1000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99" name="Google Shape;99;p13"/>
            <p:cNvSpPr/>
            <p:nvPr/>
          </p:nvSpPr>
          <p:spPr>
            <a:xfrm>
              <a:off x="534900" y="4706669"/>
              <a:ext cx="33900" cy="33900"/>
            </a:xfrm>
            <a:prstGeom prst="ellipse">
              <a:avLst/>
            </a:prstGeom>
            <a:solidFill>
              <a:srgbClr val="E3E3E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00" name="Google Shape;100;p13"/>
            <p:cNvGrpSpPr/>
            <p:nvPr/>
          </p:nvGrpSpPr>
          <p:grpSpPr>
            <a:xfrm>
              <a:off x="534900" y="4841106"/>
              <a:ext cx="6485184" cy="153900"/>
              <a:chOff x="534900" y="3314008"/>
              <a:chExt cx="6485184" cy="153900"/>
            </a:xfrm>
          </p:grpSpPr>
          <p:sp>
            <p:nvSpPr>
              <p:cNvPr id="101" name="Google Shape;101;p13"/>
              <p:cNvSpPr txBox="1"/>
              <p:nvPr/>
            </p:nvSpPr>
            <p:spPr>
              <a:xfrm>
                <a:off x="626484" y="3314008"/>
                <a:ext cx="639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82828"/>
                    </a:solidFill>
                    <a:latin typeface="Ubuntu"/>
                    <a:ea typeface="Ubuntu"/>
                    <a:cs typeface="Ubuntu"/>
                    <a:sym typeface="Ubuntu"/>
                  </a:rPr>
                  <a:t>Managed marketing campaigns across 12 regions, boosting campaign reach by 35%.</a:t>
                </a:r>
                <a:endParaRPr sz="1000">
                  <a:solidFill>
                    <a:srgbClr val="282828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  <p:sp>
            <p:nvSpPr>
              <p:cNvPr id="102" name="Google Shape;102;p13"/>
              <p:cNvSpPr/>
              <p:nvPr/>
            </p:nvSpPr>
            <p:spPr>
              <a:xfrm>
                <a:off x="534900" y="3374008"/>
                <a:ext cx="33900" cy="33900"/>
              </a:xfrm>
              <a:prstGeom prst="ellipse">
                <a:avLst/>
              </a:prstGeom>
              <a:solidFill>
                <a:srgbClr val="E3E3E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03" name="Google Shape;103;p13"/>
            <p:cNvGrpSpPr/>
            <p:nvPr/>
          </p:nvGrpSpPr>
          <p:grpSpPr>
            <a:xfrm>
              <a:off x="534900" y="5035368"/>
              <a:ext cx="6485184" cy="153900"/>
              <a:chOff x="534900" y="3314008"/>
              <a:chExt cx="6485184" cy="153900"/>
            </a:xfrm>
          </p:grpSpPr>
          <p:sp>
            <p:nvSpPr>
              <p:cNvPr id="104" name="Google Shape;104;p13"/>
              <p:cNvSpPr txBox="1"/>
              <p:nvPr/>
            </p:nvSpPr>
            <p:spPr>
              <a:xfrm>
                <a:off x="626484" y="3314008"/>
                <a:ext cx="639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82828"/>
                    </a:solidFill>
                    <a:latin typeface="Ubuntu"/>
                    <a:ea typeface="Ubuntu"/>
                    <a:cs typeface="Ubuntu"/>
                    <a:sym typeface="Ubuntu"/>
                  </a:rPr>
                  <a:t>Coordinated a team of 50 to execute high-priority projects, ensuring on-time delivery with a 98% success rate.</a:t>
                </a:r>
                <a:endParaRPr sz="1000">
                  <a:solidFill>
                    <a:srgbClr val="282828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  <p:sp>
            <p:nvSpPr>
              <p:cNvPr id="105" name="Google Shape;105;p13"/>
              <p:cNvSpPr/>
              <p:nvPr/>
            </p:nvSpPr>
            <p:spPr>
              <a:xfrm>
                <a:off x="534900" y="3374008"/>
                <a:ext cx="33900" cy="33900"/>
              </a:xfrm>
              <a:prstGeom prst="ellipse">
                <a:avLst/>
              </a:prstGeom>
              <a:solidFill>
                <a:srgbClr val="E3E3E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06" name="Google Shape;106;p13"/>
            <p:cNvGrpSpPr/>
            <p:nvPr/>
          </p:nvGrpSpPr>
          <p:grpSpPr>
            <a:xfrm>
              <a:off x="534900" y="5229630"/>
              <a:ext cx="6485184" cy="153900"/>
              <a:chOff x="534900" y="3314008"/>
              <a:chExt cx="6485184" cy="153900"/>
            </a:xfrm>
          </p:grpSpPr>
          <p:sp>
            <p:nvSpPr>
              <p:cNvPr id="107" name="Google Shape;107;p13"/>
              <p:cNvSpPr txBox="1"/>
              <p:nvPr/>
            </p:nvSpPr>
            <p:spPr>
              <a:xfrm>
                <a:off x="626484" y="3314008"/>
                <a:ext cx="639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82828"/>
                    </a:solidFill>
                    <a:latin typeface="Ubuntu"/>
                    <a:ea typeface="Ubuntu"/>
                    <a:cs typeface="Ubuntu"/>
                    <a:sym typeface="Ubuntu"/>
                  </a:rPr>
                  <a:t>Oversaw the lifecycle of 30+ end-to-end digital transformation initiatives.</a:t>
                </a:r>
                <a:endParaRPr sz="1000">
                  <a:solidFill>
                    <a:srgbClr val="282828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  <p:sp>
            <p:nvSpPr>
              <p:cNvPr id="108" name="Google Shape;108;p13"/>
              <p:cNvSpPr/>
              <p:nvPr/>
            </p:nvSpPr>
            <p:spPr>
              <a:xfrm>
                <a:off x="534900" y="3374008"/>
                <a:ext cx="33900" cy="33900"/>
              </a:xfrm>
              <a:prstGeom prst="ellipse">
                <a:avLst/>
              </a:prstGeom>
              <a:solidFill>
                <a:srgbClr val="E3E3E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09" name="Google Shape;109;p13"/>
          <p:cNvSpPr txBox="1"/>
          <p:nvPr/>
        </p:nvSpPr>
        <p:spPr>
          <a:xfrm>
            <a:off x="525897" y="5619350"/>
            <a:ext cx="1749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rPr>
              <a:t>EDUCATION</a:t>
            </a:r>
            <a:endParaRPr b="1">
              <a:solidFill>
                <a:srgbClr val="282828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110" name="Google Shape;110;p13"/>
          <p:cNvCxnSpPr/>
          <p:nvPr/>
        </p:nvCxnSpPr>
        <p:spPr>
          <a:xfrm>
            <a:off x="540000" y="6001631"/>
            <a:ext cx="6480900" cy="0"/>
          </a:xfrm>
          <a:prstGeom prst="straightConnector1">
            <a:avLst/>
          </a:prstGeom>
          <a:noFill/>
          <a:ln cap="flat" cmpd="sng" w="19050">
            <a:solidFill>
              <a:srgbClr val="E3E3E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1" name="Google Shape;111;p13"/>
          <p:cNvSpPr txBox="1"/>
          <p:nvPr/>
        </p:nvSpPr>
        <p:spPr>
          <a:xfrm>
            <a:off x="525902" y="6186725"/>
            <a:ext cx="26007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000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rPr>
              <a:t>Bachelor of Business Administration       </a:t>
            </a:r>
            <a:endParaRPr b="1" sz="1000">
              <a:solidFill>
                <a:srgbClr val="282828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12" name="Google Shape;112;p13"/>
          <p:cNvSpPr txBox="1"/>
          <p:nvPr/>
        </p:nvSpPr>
        <p:spPr>
          <a:xfrm>
            <a:off x="525897" y="6372574"/>
            <a:ext cx="17496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rPr>
              <a:t>University of Cambridge</a:t>
            </a:r>
            <a:endParaRPr sz="1000">
              <a:solidFill>
                <a:srgbClr val="282828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13" name="Google Shape;113;p13"/>
          <p:cNvSpPr txBox="1"/>
          <p:nvPr/>
        </p:nvSpPr>
        <p:spPr>
          <a:xfrm>
            <a:off x="5271297" y="6179276"/>
            <a:ext cx="17496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i="1" lang="uk" sz="1100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rPr>
              <a:t>Graduation Year: 2012                                                                          </a:t>
            </a:r>
            <a:endParaRPr i="1" sz="1100">
              <a:solidFill>
                <a:srgbClr val="282828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14" name="Google Shape;114;p13"/>
          <p:cNvSpPr txBox="1"/>
          <p:nvPr/>
        </p:nvSpPr>
        <p:spPr>
          <a:xfrm>
            <a:off x="525897" y="6751194"/>
            <a:ext cx="1749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rPr>
              <a:t>CERTIFICATES</a:t>
            </a:r>
            <a:endParaRPr b="1">
              <a:solidFill>
                <a:srgbClr val="282828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115" name="Google Shape;115;p13"/>
          <p:cNvCxnSpPr/>
          <p:nvPr/>
        </p:nvCxnSpPr>
        <p:spPr>
          <a:xfrm>
            <a:off x="540000" y="7133475"/>
            <a:ext cx="6480900" cy="0"/>
          </a:xfrm>
          <a:prstGeom prst="straightConnector1">
            <a:avLst/>
          </a:prstGeom>
          <a:noFill/>
          <a:ln cap="flat" cmpd="sng" w="19050">
            <a:solidFill>
              <a:srgbClr val="E3E3E3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16" name="Google Shape;116;p13"/>
          <p:cNvGrpSpPr/>
          <p:nvPr/>
        </p:nvGrpSpPr>
        <p:grpSpPr>
          <a:xfrm>
            <a:off x="534219" y="7314416"/>
            <a:ext cx="2151900" cy="535322"/>
            <a:chOff x="534219" y="7314416"/>
            <a:chExt cx="2151900" cy="535322"/>
          </a:xfrm>
        </p:grpSpPr>
        <p:sp>
          <p:nvSpPr>
            <p:cNvPr id="117" name="Google Shape;117;p13"/>
            <p:cNvSpPr txBox="1"/>
            <p:nvPr/>
          </p:nvSpPr>
          <p:spPr>
            <a:xfrm>
              <a:off x="534219" y="7314416"/>
              <a:ext cx="2151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282828"/>
                  </a:solidFill>
                  <a:latin typeface="Ubuntu"/>
                  <a:ea typeface="Ubuntu"/>
                  <a:cs typeface="Ubuntu"/>
                  <a:sym typeface="Ubuntu"/>
                </a:rPr>
                <a:t>Certified ScrumMaster (CSM)                                          </a:t>
              </a:r>
              <a:endParaRPr b="1" sz="1000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18" name="Google Shape;118;p13"/>
            <p:cNvSpPr txBox="1"/>
            <p:nvPr/>
          </p:nvSpPr>
          <p:spPr>
            <a:xfrm>
              <a:off x="534219" y="7505127"/>
              <a:ext cx="2151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82828"/>
                  </a:solidFill>
                  <a:latin typeface="Ubuntu"/>
                  <a:ea typeface="Ubuntu"/>
                  <a:cs typeface="Ubuntu"/>
                  <a:sym typeface="Ubuntu"/>
                </a:rPr>
                <a:t>Scrum Alliance</a:t>
              </a:r>
              <a:endParaRPr sz="1000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19" name="Google Shape;119;p13"/>
            <p:cNvSpPr txBox="1"/>
            <p:nvPr/>
          </p:nvSpPr>
          <p:spPr>
            <a:xfrm>
              <a:off x="534219" y="7695837"/>
              <a:ext cx="2151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82828"/>
                  </a:solidFill>
                  <a:latin typeface="Ubuntu"/>
                  <a:ea typeface="Ubuntu"/>
                  <a:cs typeface="Ubuntu"/>
                  <a:sym typeface="Ubuntu"/>
                </a:rPr>
                <a:t>2015 – Present</a:t>
              </a:r>
              <a:endParaRPr sz="1000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120" name="Google Shape;120;p13"/>
          <p:cNvGrpSpPr/>
          <p:nvPr/>
        </p:nvGrpSpPr>
        <p:grpSpPr>
          <a:xfrm>
            <a:off x="2885356" y="7314416"/>
            <a:ext cx="2151900" cy="535322"/>
            <a:chOff x="2900919" y="7314416"/>
            <a:chExt cx="2151900" cy="535322"/>
          </a:xfrm>
        </p:grpSpPr>
        <p:sp>
          <p:nvSpPr>
            <p:cNvPr id="121" name="Google Shape;121;p13"/>
            <p:cNvSpPr txBox="1"/>
            <p:nvPr/>
          </p:nvSpPr>
          <p:spPr>
            <a:xfrm>
              <a:off x="2900919" y="7314416"/>
              <a:ext cx="2151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282828"/>
                  </a:solidFill>
                  <a:latin typeface="Ubuntu"/>
                  <a:ea typeface="Ubuntu"/>
                  <a:cs typeface="Ubuntu"/>
                  <a:sym typeface="Ubuntu"/>
                </a:rPr>
                <a:t>Google Data Analytics Certificate                                                                                 </a:t>
              </a:r>
              <a:endParaRPr b="1" sz="1000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22" name="Google Shape;122;p13"/>
            <p:cNvSpPr txBox="1"/>
            <p:nvPr/>
          </p:nvSpPr>
          <p:spPr>
            <a:xfrm>
              <a:off x="2900919" y="7505127"/>
              <a:ext cx="2151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82828"/>
                  </a:solidFill>
                  <a:latin typeface="Ubuntu"/>
                  <a:ea typeface="Ubuntu"/>
                  <a:cs typeface="Ubuntu"/>
                  <a:sym typeface="Ubuntu"/>
                </a:rPr>
                <a:t>Google</a:t>
              </a:r>
              <a:endParaRPr sz="1000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23" name="Google Shape;123;p13"/>
            <p:cNvSpPr txBox="1"/>
            <p:nvPr/>
          </p:nvSpPr>
          <p:spPr>
            <a:xfrm>
              <a:off x="2900919" y="7695837"/>
              <a:ext cx="2151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82828"/>
                  </a:solidFill>
                  <a:latin typeface="Ubuntu"/>
                  <a:ea typeface="Ubuntu"/>
                  <a:cs typeface="Ubuntu"/>
                  <a:sym typeface="Ubuntu"/>
                </a:rPr>
                <a:t>2020 – Present</a:t>
              </a:r>
              <a:endParaRPr sz="1000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124" name="Google Shape;124;p13"/>
          <p:cNvGrpSpPr/>
          <p:nvPr/>
        </p:nvGrpSpPr>
        <p:grpSpPr>
          <a:xfrm>
            <a:off x="5236494" y="7314425"/>
            <a:ext cx="1445400" cy="535306"/>
            <a:chOff x="5575398" y="7314425"/>
            <a:chExt cx="1445400" cy="535306"/>
          </a:xfrm>
        </p:grpSpPr>
        <p:sp>
          <p:nvSpPr>
            <p:cNvPr id="125" name="Google Shape;125;p13"/>
            <p:cNvSpPr txBox="1"/>
            <p:nvPr/>
          </p:nvSpPr>
          <p:spPr>
            <a:xfrm>
              <a:off x="5575398" y="7314425"/>
              <a:ext cx="1445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282828"/>
                  </a:solidFill>
                  <a:latin typeface="Ubuntu"/>
                  <a:ea typeface="Ubuntu"/>
                  <a:cs typeface="Ubuntu"/>
                  <a:sym typeface="Ubuntu"/>
                </a:rPr>
                <a:t>Certified ScrumMaster </a:t>
              </a:r>
              <a:endParaRPr b="1" sz="1000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26" name="Google Shape;126;p13"/>
            <p:cNvSpPr txBox="1"/>
            <p:nvPr/>
          </p:nvSpPr>
          <p:spPr>
            <a:xfrm>
              <a:off x="5575398" y="7505128"/>
              <a:ext cx="1445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82828"/>
                  </a:solidFill>
                  <a:latin typeface="Ubuntu"/>
                  <a:ea typeface="Ubuntu"/>
                  <a:cs typeface="Ubuntu"/>
                  <a:sym typeface="Ubuntu"/>
                </a:rPr>
                <a:t>Google</a:t>
              </a:r>
              <a:endParaRPr sz="1000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27" name="Google Shape;127;p13"/>
            <p:cNvSpPr txBox="1"/>
            <p:nvPr/>
          </p:nvSpPr>
          <p:spPr>
            <a:xfrm>
              <a:off x="5575398" y="7695831"/>
              <a:ext cx="1445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82828"/>
                  </a:solidFill>
                  <a:latin typeface="Ubuntu"/>
                  <a:ea typeface="Ubuntu"/>
                  <a:cs typeface="Ubuntu"/>
                  <a:sym typeface="Ubuntu"/>
                </a:rPr>
                <a:t>2015 – Present</a:t>
              </a:r>
              <a:endParaRPr sz="1000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sp>
        <p:nvSpPr>
          <p:cNvPr id="128" name="Google Shape;128;p13"/>
          <p:cNvSpPr txBox="1"/>
          <p:nvPr/>
        </p:nvSpPr>
        <p:spPr>
          <a:xfrm>
            <a:off x="525897" y="8074444"/>
            <a:ext cx="1749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rPr>
              <a:t>SKILLS</a:t>
            </a:r>
            <a:endParaRPr b="1">
              <a:solidFill>
                <a:srgbClr val="282828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129" name="Google Shape;129;p13"/>
          <p:cNvCxnSpPr/>
          <p:nvPr/>
        </p:nvCxnSpPr>
        <p:spPr>
          <a:xfrm>
            <a:off x="540000" y="8456725"/>
            <a:ext cx="6480900" cy="0"/>
          </a:xfrm>
          <a:prstGeom prst="straightConnector1">
            <a:avLst/>
          </a:prstGeom>
          <a:noFill/>
          <a:ln cap="flat" cmpd="sng" w="19050">
            <a:solidFill>
              <a:srgbClr val="E3E3E3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30" name="Google Shape;130;p13"/>
          <p:cNvGrpSpPr/>
          <p:nvPr/>
        </p:nvGrpSpPr>
        <p:grpSpPr>
          <a:xfrm>
            <a:off x="534225" y="8637675"/>
            <a:ext cx="2224200" cy="535310"/>
            <a:chOff x="534225" y="8637675"/>
            <a:chExt cx="2224200" cy="535310"/>
          </a:xfrm>
        </p:grpSpPr>
        <p:sp>
          <p:nvSpPr>
            <p:cNvPr id="131" name="Google Shape;131;p13"/>
            <p:cNvSpPr txBox="1"/>
            <p:nvPr/>
          </p:nvSpPr>
          <p:spPr>
            <a:xfrm>
              <a:off x="534225" y="8637675"/>
              <a:ext cx="2224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282828"/>
                  </a:solidFill>
                  <a:latin typeface="Ubuntu"/>
                  <a:ea typeface="Ubuntu"/>
                  <a:cs typeface="Ubuntu"/>
                  <a:sym typeface="Ubuntu"/>
                </a:rPr>
                <a:t>Analytical Skills: </a:t>
              </a:r>
              <a:r>
                <a:rPr lang="uk" sz="1000">
                  <a:solidFill>
                    <a:srgbClr val="282828"/>
                  </a:solidFill>
                  <a:latin typeface="Ubuntu"/>
                  <a:ea typeface="Ubuntu"/>
                  <a:cs typeface="Ubuntu"/>
                  <a:sym typeface="Ubuntu"/>
                </a:rPr>
                <a:t>Advanced</a:t>
              </a:r>
              <a:endParaRPr sz="1000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32" name="Google Shape;132;p13"/>
            <p:cNvSpPr txBox="1"/>
            <p:nvPr/>
          </p:nvSpPr>
          <p:spPr>
            <a:xfrm>
              <a:off x="534225" y="8828380"/>
              <a:ext cx="2224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282828"/>
                  </a:solidFill>
                  <a:latin typeface="Ubuntu"/>
                  <a:ea typeface="Ubuntu"/>
                  <a:cs typeface="Ubuntu"/>
                  <a:sym typeface="Ubuntu"/>
                </a:rPr>
                <a:t>Project Management:</a:t>
              </a:r>
              <a:r>
                <a:rPr lang="uk" sz="1000">
                  <a:solidFill>
                    <a:srgbClr val="282828"/>
                  </a:solidFill>
                  <a:latin typeface="Ubuntu"/>
                  <a:ea typeface="Ubuntu"/>
                  <a:cs typeface="Ubuntu"/>
                  <a:sym typeface="Ubuntu"/>
                </a:rPr>
                <a:t> Advanced</a:t>
              </a:r>
              <a:endParaRPr sz="1000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33" name="Google Shape;133;p13"/>
            <p:cNvSpPr txBox="1"/>
            <p:nvPr/>
          </p:nvSpPr>
          <p:spPr>
            <a:xfrm>
              <a:off x="534225" y="9019085"/>
              <a:ext cx="2224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282828"/>
                  </a:solidFill>
                  <a:latin typeface="Ubuntu"/>
                  <a:ea typeface="Ubuntu"/>
                  <a:cs typeface="Ubuntu"/>
                  <a:sym typeface="Ubuntu"/>
                </a:rPr>
                <a:t>Data Analysis &amp; Visualization:</a:t>
              </a:r>
              <a:r>
                <a:rPr lang="uk" sz="1000">
                  <a:solidFill>
                    <a:srgbClr val="282828"/>
                  </a:solidFill>
                  <a:latin typeface="Ubuntu"/>
                  <a:ea typeface="Ubuntu"/>
                  <a:cs typeface="Ubuntu"/>
                  <a:sym typeface="Ubuntu"/>
                </a:rPr>
                <a:t> Expert</a:t>
              </a:r>
              <a:endParaRPr sz="1000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134" name="Google Shape;134;p13"/>
          <p:cNvGrpSpPr/>
          <p:nvPr/>
        </p:nvGrpSpPr>
        <p:grpSpPr>
          <a:xfrm>
            <a:off x="2921510" y="8637666"/>
            <a:ext cx="2151900" cy="535322"/>
            <a:chOff x="2900919" y="8637666"/>
            <a:chExt cx="2151900" cy="535322"/>
          </a:xfrm>
        </p:grpSpPr>
        <p:sp>
          <p:nvSpPr>
            <p:cNvPr id="135" name="Google Shape;135;p13"/>
            <p:cNvSpPr txBox="1"/>
            <p:nvPr/>
          </p:nvSpPr>
          <p:spPr>
            <a:xfrm>
              <a:off x="2900919" y="8637666"/>
              <a:ext cx="2151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282828"/>
                  </a:solidFill>
                  <a:latin typeface="Ubuntu"/>
                  <a:ea typeface="Ubuntu"/>
                  <a:cs typeface="Ubuntu"/>
                  <a:sym typeface="Ubuntu"/>
                </a:rPr>
                <a:t>Business Strategy: </a:t>
              </a:r>
              <a:r>
                <a:rPr lang="uk" sz="1000">
                  <a:solidFill>
                    <a:srgbClr val="282828"/>
                  </a:solidFill>
                  <a:latin typeface="Ubuntu"/>
                  <a:ea typeface="Ubuntu"/>
                  <a:cs typeface="Ubuntu"/>
                  <a:sym typeface="Ubuntu"/>
                </a:rPr>
                <a:t>Advanced</a:t>
              </a:r>
              <a:endParaRPr sz="1000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36" name="Google Shape;136;p13"/>
            <p:cNvSpPr txBox="1"/>
            <p:nvPr/>
          </p:nvSpPr>
          <p:spPr>
            <a:xfrm>
              <a:off x="2900919" y="8828377"/>
              <a:ext cx="2151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282828"/>
                  </a:solidFill>
                  <a:latin typeface="Ubuntu"/>
                  <a:ea typeface="Ubuntu"/>
                  <a:cs typeface="Ubuntu"/>
                  <a:sym typeface="Ubuntu"/>
                </a:rPr>
                <a:t>Agile Methodologies:</a:t>
              </a:r>
              <a:r>
                <a:rPr lang="uk" sz="1000">
                  <a:solidFill>
                    <a:srgbClr val="282828"/>
                  </a:solidFill>
                  <a:latin typeface="Ubuntu"/>
                  <a:ea typeface="Ubuntu"/>
                  <a:cs typeface="Ubuntu"/>
                  <a:sym typeface="Ubuntu"/>
                </a:rPr>
                <a:t> Advanced</a:t>
              </a:r>
              <a:endParaRPr sz="1000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37" name="Google Shape;137;p13"/>
            <p:cNvSpPr txBox="1"/>
            <p:nvPr/>
          </p:nvSpPr>
          <p:spPr>
            <a:xfrm>
              <a:off x="2900919" y="9019087"/>
              <a:ext cx="2151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282828"/>
                  </a:solidFill>
                  <a:latin typeface="Ubuntu"/>
                  <a:ea typeface="Ubuntu"/>
                  <a:cs typeface="Ubuntu"/>
                  <a:sym typeface="Ubuntu"/>
                </a:rPr>
                <a:t>Communication:</a:t>
              </a:r>
              <a:r>
                <a:rPr lang="uk" sz="1000">
                  <a:solidFill>
                    <a:srgbClr val="282828"/>
                  </a:solidFill>
                  <a:latin typeface="Ubuntu"/>
                  <a:ea typeface="Ubuntu"/>
                  <a:cs typeface="Ubuntu"/>
                  <a:sym typeface="Ubuntu"/>
                </a:rPr>
                <a:t> Expert</a:t>
              </a:r>
              <a:endParaRPr sz="1000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138" name="Google Shape;138;p13"/>
          <p:cNvGrpSpPr/>
          <p:nvPr/>
        </p:nvGrpSpPr>
        <p:grpSpPr>
          <a:xfrm>
            <a:off x="5236494" y="8637675"/>
            <a:ext cx="1856700" cy="535300"/>
            <a:chOff x="5163225" y="8637675"/>
            <a:chExt cx="1856700" cy="535300"/>
          </a:xfrm>
        </p:grpSpPr>
        <p:sp>
          <p:nvSpPr>
            <p:cNvPr id="139" name="Google Shape;139;p13"/>
            <p:cNvSpPr txBox="1"/>
            <p:nvPr/>
          </p:nvSpPr>
          <p:spPr>
            <a:xfrm>
              <a:off x="5163225" y="8637675"/>
              <a:ext cx="1856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282828"/>
                  </a:solidFill>
                  <a:latin typeface="Ubuntu"/>
                  <a:ea typeface="Ubuntu"/>
                  <a:cs typeface="Ubuntu"/>
                  <a:sym typeface="Ubuntu"/>
                </a:rPr>
                <a:t>Time Management: </a:t>
              </a:r>
              <a:r>
                <a:rPr lang="uk" sz="1000">
                  <a:solidFill>
                    <a:srgbClr val="282828"/>
                  </a:solidFill>
                  <a:latin typeface="Ubuntu"/>
                  <a:ea typeface="Ubuntu"/>
                  <a:cs typeface="Ubuntu"/>
                  <a:sym typeface="Ubuntu"/>
                </a:rPr>
                <a:t>Advanced</a:t>
              </a:r>
              <a:endParaRPr sz="1000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40" name="Google Shape;140;p13"/>
            <p:cNvSpPr txBox="1"/>
            <p:nvPr/>
          </p:nvSpPr>
          <p:spPr>
            <a:xfrm>
              <a:off x="5163225" y="8828375"/>
              <a:ext cx="1856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282828"/>
                  </a:solidFill>
                  <a:latin typeface="Ubuntu"/>
                  <a:ea typeface="Ubuntu"/>
                  <a:cs typeface="Ubuntu"/>
                  <a:sym typeface="Ubuntu"/>
                </a:rPr>
                <a:t>Marketing Tools:</a:t>
              </a:r>
              <a:r>
                <a:rPr lang="uk" sz="1000">
                  <a:solidFill>
                    <a:srgbClr val="282828"/>
                  </a:solidFill>
                  <a:latin typeface="Ubuntu"/>
                  <a:ea typeface="Ubuntu"/>
                  <a:cs typeface="Ubuntu"/>
                  <a:sym typeface="Ubuntu"/>
                </a:rPr>
                <a:t> Proficient</a:t>
              </a:r>
              <a:endParaRPr sz="1000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41" name="Google Shape;141;p13"/>
            <p:cNvSpPr txBox="1"/>
            <p:nvPr/>
          </p:nvSpPr>
          <p:spPr>
            <a:xfrm>
              <a:off x="5163225" y="9019075"/>
              <a:ext cx="1856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282828"/>
                  </a:solidFill>
                  <a:latin typeface="Ubuntu"/>
                  <a:ea typeface="Ubuntu"/>
                  <a:cs typeface="Ubuntu"/>
                  <a:sym typeface="Ubuntu"/>
                </a:rPr>
                <a:t>Communication:</a:t>
              </a:r>
              <a:r>
                <a:rPr lang="uk" sz="1000">
                  <a:solidFill>
                    <a:srgbClr val="282828"/>
                  </a:solidFill>
                  <a:latin typeface="Ubuntu"/>
                  <a:ea typeface="Ubuntu"/>
                  <a:cs typeface="Ubuntu"/>
                  <a:sym typeface="Ubuntu"/>
                </a:rPr>
                <a:t> Expert</a:t>
              </a:r>
              <a:endParaRPr sz="1000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sp>
        <p:nvSpPr>
          <p:cNvPr id="142" name="Google Shape;142;p13"/>
          <p:cNvSpPr txBox="1"/>
          <p:nvPr/>
        </p:nvSpPr>
        <p:spPr>
          <a:xfrm>
            <a:off x="525897" y="9400469"/>
            <a:ext cx="1749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rPr>
              <a:t>LANGUAGES</a:t>
            </a:r>
            <a:endParaRPr b="1">
              <a:solidFill>
                <a:srgbClr val="282828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143" name="Google Shape;143;p13"/>
          <p:cNvCxnSpPr/>
          <p:nvPr/>
        </p:nvCxnSpPr>
        <p:spPr>
          <a:xfrm>
            <a:off x="540000" y="9782750"/>
            <a:ext cx="6480900" cy="0"/>
          </a:xfrm>
          <a:prstGeom prst="straightConnector1">
            <a:avLst/>
          </a:prstGeom>
          <a:noFill/>
          <a:ln cap="flat" cmpd="sng" w="19050">
            <a:solidFill>
              <a:srgbClr val="E3E3E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44" name="Google Shape;144;p13"/>
          <p:cNvSpPr txBox="1"/>
          <p:nvPr/>
        </p:nvSpPr>
        <p:spPr>
          <a:xfrm>
            <a:off x="534225" y="9963700"/>
            <a:ext cx="22242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000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rPr>
              <a:t>English: </a:t>
            </a:r>
            <a:r>
              <a:rPr lang="uk" sz="1000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rPr>
              <a:t>Native</a:t>
            </a:r>
            <a:endParaRPr sz="1000">
              <a:solidFill>
                <a:srgbClr val="282828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45" name="Google Shape;145;p13"/>
          <p:cNvSpPr txBox="1"/>
          <p:nvPr/>
        </p:nvSpPr>
        <p:spPr>
          <a:xfrm>
            <a:off x="2900919" y="9963691"/>
            <a:ext cx="21519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000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rPr>
              <a:t>German: </a:t>
            </a:r>
            <a:r>
              <a:rPr lang="uk" sz="1000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rPr>
              <a:t>Advanced</a:t>
            </a:r>
            <a:endParaRPr sz="1000">
              <a:solidFill>
                <a:srgbClr val="282828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46" name="Google Shape;146;p13"/>
          <p:cNvSpPr txBox="1"/>
          <p:nvPr/>
        </p:nvSpPr>
        <p:spPr>
          <a:xfrm>
            <a:off x="5236494" y="9963700"/>
            <a:ext cx="13821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000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rPr>
              <a:t>Spanish: </a:t>
            </a:r>
            <a:r>
              <a:rPr lang="uk" sz="1000">
                <a:solidFill>
                  <a:srgbClr val="282828"/>
                </a:solidFill>
                <a:latin typeface="Ubuntu"/>
                <a:ea typeface="Ubuntu"/>
                <a:cs typeface="Ubuntu"/>
                <a:sym typeface="Ubuntu"/>
              </a:rPr>
              <a:t>Intermediate</a:t>
            </a:r>
            <a:endParaRPr sz="1000">
              <a:solidFill>
                <a:srgbClr val="282828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