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Bodoni Moda"/>
      <p:regular r:id="rId8"/>
      <p:bold r:id="rId9"/>
      <p:italic r:id="rId10"/>
      <p:boldItalic r:id="rId11"/>
    </p:embeddedFont>
    <p:embeddedFont>
      <p:font typeface="Oooh Baby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112">
          <p15:clr>
            <a:srgbClr val="747775"/>
          </p15:clr>
        </p15:guide>
        <p15:guide id="2" pos="4224">
          <p15:clr>
            <a:srgbClr val="747775"/>
          </p15:clr>
        </p15:guide>
        <p15:guide id="3" orient="horz" pos="850">
          <p15:clr>
            <a:srgbClr val="747775"/>
          </p15:clr>
        </p15:guide>
        <p15:guide id="4" orient="horz" pos="4046">
          <p15:clr>
            <a:srgbClr val="747775"/>
          </p15:clr>
        </p15:guide>
        <p15:guide id="5" pos="445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2"/>
        <p:guide pos="4224"/>
        <p:guide pos="850" orient="horz"/>
        <p:guide pos="4046" orient="horz"/>
        <p:guide pos="445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BodoniModa-boldItalic.fntdata"/><Relationship Id="rId10" Type="http://schemas.openxmlformats.org/officeDocument/2006/relationships/font" Target="fonts/BodoniModa-italic.fntdata"/><Relationship Id="rId12" Type="http://schemas.openxmlformats.org/officeDocument/2006/relationships/font" Target="fonts/OoohBaby-regular.fntdata"/><Relationship Id="rId9" Type="http://schemas.openxmlformats.org/officeDocument/2006/relationships/font" Target="fonts/BodoniMod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odoniMod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a8961b8e6d_0_28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a8961b8e6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5650" y="0"/>
            <a:ext cx="1600200" cy="7772398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05550" y="-282675"/>
            <a:ext cx="9807300" cy="4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100">
                <a:solidFill>
                  <a:srgbClr val="F5F7F5"/>
                </a:solidFill>
                <a:latin typeface="Oooh Baby"/>
                <a:ea typeface="Oooh Baby"/>
                <a:cs typeface="Oooh Baby"/>
                <a:sym typeface="Oooh Baby"/>
              </a:rPr>
              <a:t>Brochure</a:t>
            </a:r>
            <a:endParaRPr sz="19100">
              <a:solidFill>
                <a:srgbClr val="F5F7F5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4360493"/>
            <a:ext cx="3352800" cy="3411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 rotWithShape="1">
          <a:blip r:embed="rId5">
            <a:alphaModFix/>
          </a:blip>
          <a:srcRect b="35852" l="1351" r="40902" t="10811"/>
          <a:stretch/>
        </p:blipFill>
        <p:spPr>
          <a:xfrm>
            <a:off x="3693200" y="2292225"/>
            <a:ext cx="2656200" cy="36783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cxnSp>
        <p:nvCxnSpPr>
          <p:cNvPr id="58" name="Google Shape;58;p13"/>
          <p:cNvCxnSpPr/>
          <p:nvPr/>
        </p:nvCxnSpPr>
        <p:spPr>
          <a:xfrm>
            <a:off x="342900" y="458725"/>
            <a:ext cx="0" cy="4438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" name="Google Shape;59;p13"/>
          <p:cNvSpPr txBox="1"/>
          <p:nvPr/>
        </p:nvSpPr>
        <p:spPr>
          <a:xfrm>
            <a:off x="455650" y="387200"/>
            <a:ext cx="28971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About </a:t>
            </a:r>
            <a:endParaRPr b="1" sz="31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3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the Company</a:t>
            </a:r>
            <a:endParaRPr b="1" sz="31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or Service:</a:t>
            </a:r>
            <a:endParaRPr b="1" sz="31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455650" y="2036650"/>
            <a:ext cx="2349600" cy="8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Begin with a brief overview of the company's purpose and its core values. This sets the tone 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for the rest of the section.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cxnSp>
        <p:nvCxnSpPr>
          <p:cNvPr id="61" name="Google Shape;61;p13"/>
          <p:cNvCxnSpPr/>
          <p:nvPr/>
        </p:nvCxnSpPr>
        <p:spPr>
          <a:xfrm>
            <a:off x="3716825" y="6180900"/>
            <a:ext cx="2640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2" name="Google Shape;62;p13"/>
          <p:cNvSpPr txBox="1"/>
          <p:nvPr/>
        </p:nvSpPr>
        <p:spPr>
          <a:xfrm>
            <a:off x="3580650" y="387200"/>
            <a:ext cx="28971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1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Contact:</a:t>
            </a:r>
            <a:endParaRPr b="1" sz="31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3898200" y="1153350"/>
            <a:ext cx="2262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+1  401-619-4949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Brochure@mail.com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www.Brochure.com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sp>
        <p:nvSpPr>
          <p:cNvPr id="64" name="Google Shape;64;p13"/>
          <p:cNvSpPr txBox="1"/>
          <p:nvPr/>
        </p:nvSpPr>
        <p:spPr>
          <a:xfrm>
            <a:off x="3629025" y="6937922"/>
            <a:ext cx="28005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1964 Winding Way, West Warwick,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Rhode Island,   02893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cxnSp>
        <p:nvCxnSpPr>
          <p:cNvPr id="65" name="Google Shape;65;p13"/>
          <p:cNvCxnSpPr/>
          <p:nvPr/>
        </p:nvCxnSpPr>
        <p:spPr>
          <a:xfrm>
            <a:off x="9720350" y="458725"/>
            <a:ext cx="0" cy="4287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Google Shape;66;p13"/>
          <p:cNvSpPr txBox="1"/>
          <p:nvPr/>
        </p:nvSpPr>
        <p:spPr>
          <a:xfrm rot="-5400000">
            <a:off x="6759425" y="1824573"/>
            <a:ext cx="48033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75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Brochure</a:t>
            </a:r>
            <a:endParaRPr b="1" sz="75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sp>
        <p:nvSpPr>
          <p:cNvPr id="67" name="Google Shape;67;p13"/>
          <p:cNvSpPr/>
          <p:nvPr/>
        </p:nvSpPr>
        <p:spPr>
          <a:xfrm>
            <a:off x="9261775" y="6866025"/>
            <a:ext cx="446100" cy="446100"/>
          </a:xfrm>
          <a:prstGeom prst="rect">
            <a:avLst/>
          </a:prstGeom>
          <a:noFill/>
          <a:ln cap="flat" cmpd="sng" w="9525">
            <a:solidFill>
              <a:srgbClr val="DBE2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3"/>
          <p:cNvSpPr txBox="1"/>
          <p:nvPr/>
        </p:nvSpPr>
        <p:spPr>
          <a:xfrm>
            <a:off x="8437718" y="6692763"/>
            <a:ext cx="1154400" cy="5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Logo</a:t>
            </a:r>
            <a:endParaRPr b="1" sz="17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17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Company</a:t>
            </a:r>
            <a:endParaRPr b="1" sz="17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4"/>
          <p:cNvPicPr preferRelativeResize="0"/>
          <p:nvPr/>
        </p:nvPicPr>
        <p:blipFill rotWithShape="1">
          <a:blip r:embed="rId3">
            <a:alphaModFix/>
          </a:blip>
          <a:srcRect b="0" l="0" r="3128" t="0"/>
          <a:stretch/>
        </p:blipFill>
        <p:spPr>
          <a:xfrm>
            <a:off x="3349325" y="-5375"/>
            <a:ext cx="5022650" cy="777777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/>
        </p:nvSpPr>
        <p:spPr>
          <a:xfrm rot="-5400000">
            <a:off x="881212" y="928925"/>
            <a:ext cx="9807300" cy="45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9100">
                <a:solidFill>
                  <a:srgbClr val="F5F7F5"/>
                </a:solidFill>
                <a:latin typeface="Oooh Baby"/>
                <a:ea typeface="Oooh Baby"/>
                <a:cs typeface="Oooh Baby"/>
                <a:sym typeface="Oooh Baby"/>
              </a:rPr>
              <a:t>Brochure</a:t>
            </a:r>
            <a:endParaRPr sz="19100">
              <a:solidFill>
                <a:srgbClr val="F5F7F5"/>
              </a:solidFill>
              <a:latin typeface="Oooh Baby"/>
              <a:ea typeface="Oooh Baby"/>
              <a:cs typeface="Oooh Baby"/>
              <a:sym typeface="Oooh Baby"/>
            </a:endParaRPr>
          </a:p>
        </p:txBody>
      </p:sp>
      <p:grpSp>
        <p:nvGrpSpPr>
          <p:cNvPr id="75" name="Google Shape;75;p14"/>
          <p:cNvGrpSpPr/>
          <p:nvPr/>
        </p:nvGrpSpPr>
        <p:grpSpPr>
          <a:xfrm>
            <a:off x="7065000" y="1350000"/>
            <a:ext cx="2993400" cy="5075400"/>
            <a:chOff x="7065000" y="1350000"/>
            <a:chExt cx="2993400" cy="5075400"/>
          </a:xfrm>
        </p:grpSpPr>
        <p:sp>
          <p:nvSpPr>
            <p:cNvPr id="76" name="Google Shape;76;p14"/>
            <p:cNvSpPr/>
            <p:nvPr/>
          </p:nvSpPr>
          <p:spPr>
            <a:xfrm>
              <a:off x="7065000" y="1350000"/>
              <a:ext cx="2993400" cy="5072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7065000" y="1350000"/>
              <a:ext cx="2660100" cy="50754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78" name="Google Shape;78;p14"/>
            <p:cNvCxnSpPr/>
            <p:nvPr/>
          </p:nvCxnSpPr>
          <p:spPr>
            <a:xfrm>
              <a:off x="9717125" y="1350000"/>
              <a:ext cx="0" cy="5075400"/>
            </a:xfrm>
            <a:prstGeom prst="straightConnector1">
              <a:avLst/>
            </a:prstGeom>
            <a:noFill/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9" name="Google Shape;79;p14"/>
            <p:cNvSpPr txBox="1"/>
            <p:nvPr/>
          </p:nvSpPr>
          <p:spPr>
            <a:xfrm>
              <a:off x="7258158" y="1701075"/>
              <a:ext cx="21117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Unique </a:t>
              </a:r>
              <a:endParaRPr b="1" sz="26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Selling </a:t>
              </a:r>
              <a:endParaRPr b="1" sz="26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26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Proposition</a:t>
              </a:r>
              <a:endParaRPr b="1" sz="24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</p:txBody>
        </p:sp>
        <p:sp>
          <p:nvSpPr>
            <p:cNvPr id="80" name="Google Shape;80;p14"/>
            <p:cNvSpPr txBox="1"/>
            <p:nvPr/>
          </p:nvSpPr>
          <p:spPr>
            <a:xfrm>
              <a:off x="7258150" y="3219300"/>
              <a:ext cx="2262000" cy="180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Highlight what makes the company stand out from competitors. Whether it's innovative technology, exceptional customer service, or a unique approach, emphasize the distinct qualities that set the company apart.</a:t>
              </a:r>
              <a:endParaRPr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</p:txBody>
        </p:sp>
        <p:grpSp>
          <p:nvGrpSpPr>
            <p:cNvPr id="81" name="Google Shape;81;p14"/>
            <p:cNvGrpSpPr/>
            <p:nvPr/>
          </p:nvGrpSpPr>
          <p:grpSpPr>
            <a:xfrm>
              <a:off x="7266088" y="5476863"/>
              <a:ext cx="1285462" cy="611425"/>
              <a:chOff x="7266088" y="5476863"/>
              <a:chExt cx="1285462" cy="611425"/>
            </a:xfrm>
          </p:grpSpPr>
          <p:sp>
            <p:nvSpPr>
              <p:cNvPr id="82" name="Google Shape;82;p14"/>
              <p:cNvSpPr/>
              <p:nvPr/>
            </p:nvSpPr>
            <p:spPr>
              <a:xfrm>
                <a:off x="7266088" y="5642188"/>
                <a:ext cx="446100" cy="446100"/>
              </a:xfrm>
              <a:prstGeom prst="rect">
                <a:avLst/>
              </a:prstGeom>
              <a:noFill/>
              <a:ln cap="flat" cmpd="sng" w="9525">
                <a:solidFill>
                  <a:srgbClr val="DBE2D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" name="Google Shape;83;p14"/>
              <p:cNvSpPr txBox="1"/>
              <p:nvPr/>
            </p:nvSpPr>
            <p:spPr>
              <a:xfrm>
                <a:off x="7397149" y="5476863"/>
                <a:ext cx="1154400" cy="56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700">
                    <a:solidFill>
                      <a:schemeClr val="dk1"/>
                    </a:solidFill>
                    <a:latin typeface="Bodoni Moda"/>
                    <a:ea typeface="Bodoni Moda"/>
                    <a:cs typeface="Bodoni Moda"/>
                    <a:sym typeface="Bodoni Moda"/>
                  </a:rPr>
                  <a:t>Logo</a:t>
                </a:r>
                <a:endParaRPr b="1" sz="17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endParaRPr>
              </a:p>
              <a:p>
                <a:pPr indent="0" lvl="0" marL="0" rtl="0" algn="l">
                  <a:lnSpc>
                    <a:spcPct val="115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uk" sz="1700">
                    <a:solidFill>
                      <a:schemeClr val="dk1"/>
                    </a:solidFill>
                    <a:latin typeface="Bodoni Moda"/>
                    <a:ea typeface="Bodoni Moda"/>
                    <a:cs typeface="Bodoni Moda"/>
                    <a:sym typeface="Bodoni Moda"/>
                  </a:rPr>
                  <a:t>Company</a:t>
                </a:r>
                <a:endParaRPr b="1" sz="17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endParaRPr>
              </a:p>
            </p:txBody>
          </p:sp>
        </p:grpSp>
      </p:grpSp>
      <p:sp>
        <p:nvSpPr>
          <p:cNvPr id="84" name="Google Shape;84;p14"/>
          <p:cNvSpPr txBox="1"/>
          <p:nvPr/>
        </p:nvSpPr>
        <p:spPr>
          <a:xfrm>
            <a:off x="346654" y="331136"/>
            <a:ext cx="264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Company</a:t>
            </a:r>
            <a:endParaRPr b="1" sz="28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Story/History:</a:t>
            </a:r>
            <a:endParaRPr b="1" sz="30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sp>
        <p:nvSpPr>
          <p:cNvPr id="85" name="Google Shape;85;p14"/>
          <p:cNvSpPr txBox="1"/>
          <p:nvPr/>
        </p:nvSpPr>
        <p:spPr>
          <a:xfrm>
            <a:off x="355475" y="1400650"/>
            <a:ext cx="2410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Share the company's background, including when and why it was founded. Highlight any significant milestones or key events that shaped its journey.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cxnSp>
        <p:nvCxnSpPr>
          <p:cNvPr id="86" name="Google Shape;86;p14"/>
          <p:cNvCxnSpPr/>
          <p:nvPr/>
        </p:nvCxnSpPr>
        <p:spPr>
          <a:xfrm>
            <a:off x="3005525" y="1350000"/>
            <a:ext cx="0" cy="5943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7" name="Google Shape;87;p14"/>
          <p:cNvGrpSpPr/>
          <p:nvPr/>
        </p:nvGrpSpPr>
        <p:grpSpPr>
          <a:xfrm>
            <a:off x="347525" y="6692606"/>
            <a:ext cx="1285462" cy="611425"/>
            <a:chOff x="7266088" y="5476863"/>
            <a:chExt cx="1285462" cy="611425"/>
          </a:xfrm>
        </p:grpSpPr>
        <p:sp>
          <p:nvSpPr>
            <p:cNvPr id="88" name="Google Shape;88;p14"/>
            <p:cNvSpPr/>
            <p:nvPr/>
          </p:nvSpPr>
          <p:spPr>
            <a:xfrm>
              <a:off x="7266088" y="5642188"/>
              <a:ext cx="446100" cy="446100"/>
            </a:xfrm>
            <a:prstGeom prst="rect">
              <a:avLst/>
            </a:prstGeom>
            <a:noFill/>
            <a:ln cap="flat" cmpd="sng" w="9525">
              <a:solidFill>
                <a:srgbClr val="DBE2D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4"/>
            <p:cNvSpPr txBox="1"/>
            <p:nvPr/>
          </p:nvSpPr>
          <p:spPr>
            <a:xfrm>
              <a:off x="7397149" y="5476863"/>
              <a:ext cx="1154400" cy="562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Logo</a:t>
              </a:r>
              <a:endParaRPr b="1" sz="17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uk" sz="1700">
                  <a:solidFill>
                    <a:schemeClr val="dk1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Company</a:t>
              </a:r>
              <a:endParaRPr b="1" sz="17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</p:txBody>
        </p:sp>
      </p:grpSp>
      <p:sp>
        <p:nvSpPr>
          <p:cNvPr id="90" name="Google Shape;90;p14"/>
          <p:cNvSpPr txBox="1"/>
          <p:nvPr/>
        </p:nvSpPr>
        <p:spPr>
          <a:xfrm>
            <a:off x="346654" y="3108510"/>
            <a:ext cx="2643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Mission </a:t>
            </a:r>
            <a:endParaRPr b="1" sz="28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and Values:</a:t>
            </a:r>
            <a:endParaRPr b="1" sz="28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355475" y="4178024"/>
            <a:ext cx="24102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chemeClr val="dk1"/>
                </a:solidFill>
                <a:latin typeface="Bodoni Moda"/>
                <a:ea typeface="Bodoni Moda"/>
                <a:cs typeface="Bodoni Moda"/>
                <a:sym typeface="Bodoni Moda"/>
              </a:rPr>
              <a:t>Share the company's background, including when and why it was founded. Highlight any significant milestones or key events that shaped its journey.</a:t>
            </a:r>
            <a:endParaRPr sz="1200">
              <a:solidFill>
                <a:schemeClr val="dk1"/>
              </a:solidFill>
              <a:latin typeface="Bodoni Moda"/>
              <a:ea typeface="Bodoni Moda"/>
              <a:cs typeface="Bodoni Moda"/>
              <a:sym typeface="Bodoni Mod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