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7772400" cx="12801600"/>
  <p:notesSz cx="6858000" cy="9144000"/>
  <p:embeddedFontLst>
    <p:embeddedFont>
      <p:font typeface="Poppins"/>
      <p:regular r:id="rId7"/>
      <p:bold r:id="rId8"/>
      <p:italic r:id="rId9"/>
      <p:boldItalic r:id="rId10"/>
    </p:embeddedFont>
    <p:embeddedFont>
      <p:font typeface="Poppins ExtraBold"/>
      <p:bold r:id="rId11"/>
      <p:boldItalic r:id="rId12"/>
    </p:embeddedFont>
    <p:embeddedFont>
      <p:font typeface="Poppins ExtraLigh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oppinsExtraBold-bold.fntdata"/><Relationship Id="rId10" Type="http://schemas.openxmlformats.org/officeDocument/2006/relationships/font" Target="fonts/Poppins-boldItalic.fntdata"/><Relationship Id="rId13" Type="http://schemas.openxmlformats.org/officeDocument/2006/relationships/font" Target="fonts/PoppinsExtraLight-regular.fntdata"/><Relationship Id="rId12" Type="http://schemas.openxmlformats.org/officeDocument/2006/relationships/font" Target="fonts/PoppinsExtra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oppins-italic.fntdata"/><Relationship Id="rId15" Type="http://schemas.openxmlformats.org/officeDocument/2006/relationships/font" Target="fonts/PoppinsExtraLight-italic.fntdata"/><Relationship Id="rId14" Type="http://schemas.openxmlformats.org/officeDocument/2006/relationships/font" Target="fonts/PoppinsExtraLight-bold.fntdata"/><Relationship Id="rId16" Type="http://schemas.openxmlformats.org/officeDocument/2006/relationships/font" Target="fonts/PoppinsExtra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oppins-regular.fntdata"/><Relationship Id="rId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05428" y="685800"/>
            <a:ext cx="5647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605428"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3363976497_0_45:notes"/>
          <p:cNvSpPr/>
          <p:nvPr>
            <p:ph idx="2" type="sldImg"/>
          </p:nvPr>
        </p:nvSpPr>
        <p:spPr>
          <a:xfrm>
            <a:off x="605428"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336397649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36392" y="1125136"/>
            <a:ext cx="11928900" cy="3101700"/>
          </a:xfrm>
          <a:prstGeom prst="rect">
            <a:avLst/>
          </a:prstGeom>
        </p:spPr>
        <p:txBody>
          <a:bodyPr anchorCtr="0" anchor="b" bIns="113700" lIns="113700" spcFirstLastPara="1" rIns="113700" wrap="square" tIns="1137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436380" y="4282678"/>
            <a:ext cx="11928900" cy="1197600"/>
          </a:xfrm>
          <a:prstGeom prst="rect">
            <a:avLst/>
          </a:prstGeom>
        </p:spPr>
        <p:txBody>
          <a:bodyPr anchorCtr="0" anchor="t" bIns="113700" lIns="113700" spcFirstLastPara="1" rIns="113700" wrap="square" tIns="1137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36380" y="1671478"/>
            <a:ext cx="11928900" cy="2967000"/>
          </a:xfrm>
          <a:prstGeom prst="rect">
            <a:avLst/>
          </a:prstGeom>
        </p:spPr>
        <p:txBody>
          <a:bodyPr anchorCtr="0" anchor="b" bIns="113700" lIns="113700" spcFirstLastPara="1" rIns="113700" wrap="square" tIns="1137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436380" y="4763362"/>
            <a:ext cx="11928900" cy="1965600"/>
          </a:xfrm>
          <a:prstGeom prst="rect">
            <a:avLst/>
          </a:prstGeom>
        </p:spPr>
        <p:txBody>
          <a:bodyPr anchorCtr="0" anchor="t" bIns="113700" lIns="113700" spcFirstLastPara="1" rIns="113700" wrap="square" tIns="1137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36380" y="3250173"/>
            <a:ext cx="11928900" cy="1272000"/>
          </a:xfrm>
          <a:prstGeom prst="rect">
            <a:avLst/>
          </a:prstGeom>
        </p:spPr>
        <p:txBody>
          <a:bodyPr anchorCtr="0" anchor="ctr" bIns="113700" lIns="113700" spcFirstLastPara="1" rIns="113700" wrap="square" tIns="11370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36380" y="672482"/>
            <a:ext cx="11928900" cy="865500"/>
          </a:xfrm>
          <a:prstGeom prst="rect">
            <a:avLst/>
          </a:prstGeom>
        </p:spPr>
        <p:txBody>
          <a:bodyPr anchorCtr="0" anchor="t" bIns="113700" lIns="113700" spcFirstLastPara="1" rIns="113700" wrap="square" tIns="1137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436380" y="1741518"/>
            <a:ext cx="11928900" cy="5162700"/>
          </a:xfrm>
          <a:prstGeom prst="rect">
            <a:avLst/>
          </a:prstGeom>
        </p:spPr>
        <p:txBody>
          <a:bodyPr anchorCtr="0" anchor="t" bIns="113700" lIns="113700" spcFirstLastPara="1" rIns="113700" wrap="square" tIns="1137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36380" y="672482"/>
            <a:ext cx="11928900" cy="865500"/>
          </a:xfrm>
          <a:prstGeom prst="rect">
            <a:avLst/>
          </a:prstGeom>
        </p:spPr>
        <p:txBody>
          <a:bodyPr anchorCtr="0" anchor="t" bIns="113700" lIns="113700" spcFirstLastPara="1" rIns="113700" wrap="square" tIns="1137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436380" y="1741518"/>
            <a:ext cx="5599800" cy="5162700"/>
          </a:xfrm>
          <a:prstGeom prst="rect">
            <a:avLst/>
          </a:prstGeom>
        </p:spPr>
        <p:txBody>
          <a:bodyPr anchorCtr="0" anchor="t" bIns="113700" lIns="113700" spcFirstLastPara="1" rIns="113700" wrap="square" tIns="1137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6765360" y="1741518"/>
            <a:ext cx="5599800" cy="5162700"/>
          </a:xfrm>
          <a:prstGeom prst="rect">
            <a:avLst/>
          </a:prstGeom>
        </p:spPr>
        <p:txBody>
          <a:bodyPr anchorCtr="0" anchor="t" bIns="113700" lIns="113700" spcFirstLastPara="1" rIns="113700" wrap="square" tIns="1137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36380" y="672482"/>
            <a:ext cx="11928900" cy="865500"/>
          </a:xfrm>
          <a:prstGeom prst="rect">
            <a:avLst/>
          </a:prstGeom>
        </p:spPr>
        <p:txBody>
          <a:bodyPr anchorCtr="0" anchor="t" bIns="113700" lIns="113700" spcFirstLastPara="1" rIns="113700" wrap="square" tIns="1137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36380" y="839573"/>
            <a:ext cx="3931500" cy="1141800"/>
          </a:xfrm>
          <a:prstGeom prst="rect">
            <a:avLst/>
          </a:prstGeom>
        </p:spPr>
        <p:txBody>
          <a:bodyPr anchorCtr="0" anchor="b" bIns="113700" lIns="113700" spcFirstLastPara="1" rIns="113700" wrap="square" tIns="1137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436380" y="2099840"/>
            <a:ext cx="3931500" cy="4804500"/>
          </a:xfrm>
          <a:prstGeom prst="rect">
            <a:avLst/>
          </a:prstGeom>
        </p:spPr>
        <p:txBody>
          <a:bodyPr anchorCtr="0" anchor="t" bIns="113700" lIns="113700" spcFirstLastPara="1" rIns="113700" wrap="square" tIns="1137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86350" y="680227"/>
            <a:ext cx="8915100" cy="6181800"/>
          </a:xfrm>
          <a:prstGeom prst="rect">
            <a:avLst/>
          </a:prstGeom>
        </p:spPr>
        <p:txBody>
          <a:bodyPr anchorCtr="0" anchor="ctr" bIns="113700" lIns="113700" spcFirstLastPara="1" rIns="113700" wrap="square" tIns="1137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400800" y="-189"/>
            <a:ext cx="6400800" cy="7772400"/>
          </a:xfrm>
          <a:prstGeom prst="rect">
            <a:avLst/>
          </a:prstGeom>
          <a:solidFill>
            <a:schemeClr val="lt2"/>
          </a:solidFill>
          <a:ln>
            <a:noFill/>
          </a:ln>
        </p:spPr>
        <p:txBody>
          <a:bodyPr anchorCtr="0" anchor="ctr" bIns="113700" lIns="113700" spcFirstLastPara="1" rIns="113700" wrap="square" tIns="1137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71700" y="1863464"/>
            <a:ext cx="5663100" cy="2239800"/>
          </a:xfrm>
          <a:prstGeom prst="rect">
            <a:avLst/>
          </a:prstGeom>
        </p:spPr>
        <p:txBody>
          <a:bodyPr anchorCtr="0" anchor="b" bIns="113700" lIns="113700" spcFirstLastPara="1" rIns="113700" wrap="square" tIns="1137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371700" y="4235758"/>
            <a:ext cx="5663100" cy="1866300"/>
          </a:xfrm>
          <a:prstGeom prst="rect">
            <a:avLst/>
          </a:prstGeom>
        </p:spPr>
        <p:txBody>
          <a:bodyPr anchorCtr="0" anchor="t" bIns="113700" lIns="113700" spcFirstLastPara="1" rIns="113700" wrap="square" tIns="1137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6915300" y="1094158"/>
            <a:ext cx="5371800" cy="5583600"/>
          </a:xfrm>
          <a:prstGeom prst="rect">
            <a:avLst/>
          </a:prstGeom>
        </p:spPr>
        <p:txBody>
          <a:bodyPr anchorCtr="0" anchor="ctr" bIns="113700" lIns="113700" spcFirstLastPara="1" rIns="113700" wrap="square" tIns="1137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36380" y="6392869"/>
            <a:ext cx="8398500" cy="914400"/>
          </a:xfrm>
          <a:prstGeom prst="rect">
            <a:avLst/>
          </a:prstGeom>
        </p:spPr>
        <p:txBody>
          <a:bodyPr anchorCtr="0" anchor="ctr" bIns="113700" lIns="113700" spcFirstLastPara="1" rIns="113700" wrap="square" tIns="1137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11861441" y="7046639"/>
            <a:ext cx="768300" cy="594900"/>
          </a:xfrm>
          <a:prstGeom prst="rect">
            <a:avLst/>
          </a:prstGeom>
        </p:spPr>
        <p:txBody>
          <a:bodyPr anchorCtr="0" anchor="ctr" bIns="113700" lIns="113700" spcFirstLastPara="1" rIns="113700" wrap="square" tIns="113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6380" y="672482"/>
            <a:ext cx="11928900" cy="865500"/>
          </a:xfrm>
          <a:prstGeom prst="rect">
            <a:avLst/>
          </a:prstGeom>
          <a:noFill/>
          <a:ln>
            <a:noFill/>
          </a:ln>
        </p:spPr>
        <p:txBody>
          <a:bodyPr anchorCtr="0" anchor="t" bIns="113700" lIns="113700" spcFirstLastPara="1" rIns="113700" wrap="square" tIns="1137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436380" y="1741518"/>
            <a:ext cx="11928900" cy="5162700"/>
          </a:xfrm>
          <a:prstGeom prst="rect">
            <a:avLst/>
          </a:prstGeom>
          <a:noFill/>
          <a:ln>
            <a:noFill/>
          </a:ln>
        </p:spPr>
        <p:txBody>
          <a:bodyPr anchorCtr="0" anchor="t" bIns="113700" lIns="113700" spcFirstLastPara="1" rIns="113700" wrap="square" tIns="1137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11861441" y="7046639"/>
            <a:ext cx="768300" cy="594900"/>
          </a:xfrm>
          <a:prstGeom prst="rect">
            <a:avLst/>
          </a:prstGeom>
          <a:noFill/>
          <a:ln>
            <a:noFill/>
          </a:ln>
        </p:spPr>
        <p:txBody>
          <a:bodyPr anchorCtr="0" anchor="ctr" bIns="113700" lIns="113700" spcFirstLastPara="1" rIns="113700" wrap="square" tIns="1137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6410200" y="6126475"/>
            <a:ext cx="4078200" cy="1106100"/>
          </a:xfrm>
          <a:prstGeom prst="rect">
            <a:avLst/>
          </a:prstGeom>
          <a:solidFill>
            <a:srgbClr val="FEC6C7"/>
          </a:solidFill>
          <a:ln>
            <a:noFill/>
          </a:ln>
        </p:spPr>
        <p:txBody>
          <a:bodyPr anchorCtr="0" anchor="ctr" bIns="91900" lIns="91900" spcFirstLastPara="1" rIns="91900" wrap="square" tIns="91900">
            <a:noAutofit/>
          </a:bodyPr>
          <a:lstStyle/>
          <a:p>
            <a:pPr indent="0" lvl="0" marL="0" rtl="0" algn="ctr">
              <a:spcBef>
                <a:spcPts val="0"/>
              </a:spcBef>
              <a:spcAft>
                <a:spcPts val="0"/>
              </a:spcAft>
              <a:buNone/>
            </a:pPr>
            <a:r>
              <a:t/>
            </a:r>
            <a:endParaRPr sz="1400"/>
          </a:p>
        </p:txBody>
      </p:sp>
      <p:sp>
        <p:nvSpPr>
          <p:cNvPr id="55" name="Google Shape;55;p13"/>
          <p:cNvSpPr txBox="1"/>
          <p:nvPr/>
        </p:nvSpPr>
        <p:spPr>
          <a:xfrm>
            <a:off x="-128368" y="5580121"/>
            <a:ext cx="1953600" cy="210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700">
                <a:solidFill>
                  <a:srgbClr val="FEC6C7"/>
                </a:solidFill>
                <a:latin typeface="Poppins ExtraBold"/>
                <a:ea typeface="Poppins ExtraBold"/>
                <a:cs typeface="Poppins ExtraBold"/>
                <a:sym typeface="Poppins ExtraBold"/>
              </a:rPr>
              <a:t>&amp;</a:t>
            </a:r>
            <a:endParaRPr sz="13700">
              <a:solidFill>
                <a:srgbClr val="FEC6C7"/>
              </a:solidFill>
              <a:latin typeface="Poppins ExtraBold"/>
              <a:ea typeface="Poppins ExtraBold"/>
              <a:cs typeface="Poppins ExtraBold"/>
              <a:sym typeface="Poppins ExtraBold"/>
            </a:endParaRPr>
          </a:p>
        </p:txBody>
      </p:sp>
      <p:sp>
        <p:nvSpPr>
          <p:cNvPr id="56" name="Google Shape;56;p13"/>
          <p:cNvSpPr txBox="1"/>
          <p:nvPr/>
        </p:nvSpPr>
        <p:spPr>
          <a:xfrm>
            <a:off x="440325" y="501589"/>
            <a:ext cx="24693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400">
                <a:solidFill>
                  <a:srgbClr val="262626"/>
                </a:solidFill>
                <a:latin typeface="Poppins ExtraBold"/>
                <a:ea typeface="Poppins ExtraBold"/>
                <a:cs typeface="Poppins ExtraBold"/>
                <a:sym typeface="Poppins ExtraBold"/>
              </a:rPr>
              <a:t>Enhances quality of life:</a:t>
            </a:r>
            <a:endParaRPr sz="1400">
              <a:solidFill>
                <a:srgbClr val="262626"/>
              </a:solidFill>
              <a:latin typeface="Poppins ExtraBold"/>
              <a:ea typeface="Poppins ExtraBold"/>
              <a:cs typeface="Poppins ExtraBold"/>
              <a:sym typeface="Poppins ExtraBold"/>
            </a:endParaRPr>
          </a:p>
        </p:txBody>
      </p:sp>
      <p:sp>
        <p:nvSpPr>
          <p:cNvPr id="57" name="Google Shape;57;p13"/>
          <p:cNvSpPr txBox="1"/>
          <p:nvPr/>
        </p:nvSpPr>
        <p:spPr>
          <a:xfrm>
            <a:off x="3496075" y="501589"/>
            <a:ext cx="24693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400">
                <a:solidFill>
                  <a:srgbClr val="262626"/>
                </a:solidFill>
                <a:latin typeface="Poppins ExtraBold"/>
                <a:ea typeface="Poppins ExtraBold"/>
                <a:cs typeface="Poppins ExtraBold"/>
                <a:sym typeface="Poppins ExtraBold"/>
              </a:rPr>
              <a:t>Key principles:</a:t>
            </a:r>
            <a:endParaRPr sz="1400">
              <a:solidFill>
                <a:srgbClr val="262626"/>
              </a:solidFill>
              <a:latin typeface="Poppins ExtraBold"/>
              <a:ea typeface="Poppins ExtraBold"/>
              <a:cs typeface="Poppins ExtraBold"/>
              <a:sym typeface="Poppins ExtraBold"/>
            </a:endParaRPr>
          </a:p>
        </p:txBody>
      </p:sp>
      <p:grpSp>
        <p:nvGrpSpPr>
          <p:cNvPr id="58" name="Google Shape;58;p13"/>
          <p:cNvGrpSpPr/>
          <p:nvPr/>
        </p:nvGrpSpPr>
        <p:grpSpPr>
          <a:xfrm>
            <a:off x="440325" y="1296439"/>
            <a:ext cx="2339100" cy="944700"/>
            <a:chOff x="440325" y="1364475"/>
            <a:chExt cx="2339100" cy="944700"/>
          </a:xfrm>
        </p:grpSpPr>
        <p:sp>
          <p:nvSpPr>
            <p:cNvPr id="59" name="Google Shape;59;p13"/>
            <p:cNvSpPr txBox="1"/>
            <p:nvPr/>
          </p:nvSpPr>
          <p:spPr>
            <a:xfrm>
              <a:off x="440325" y="1364475"/>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Comfort and Functionality:</a:t>
              </a:r>
              <a:endParaRPr b="1" sz="1000">
                <a:solidFill>
                  <a:srgbClr val="262626"/>
                </a:solidFill>
                <a:latin typeface="Poppins"/>
                <a:ea typeface="Poppins"/>
                <a:cs typeface="Poppins"/>
                <a:sym typeface="Poppins"/>
              </a:endParaRPr>
            </a:p>
          </p:txBody>
        </p:sp>
        <p:sp>
          <p:nvSpPr>
            <p:cNvPr id="60" name="Google Shape;60;p13"/>
            <p:cNvSpPr txBox="1"/>
            <p:nvPr/>
          </p:nvSpPr>
          <p:spPr>
            <a:xfrm>
              <a:off x="440325" y="1554975"/>
              <a:ext cx="2339100" cy="7542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uk" sz="1000">
                  <a:solidFill>
                    <a:srgbClr val="262626"/>
                  </a:solidFill>
                  <a:latin typeface="Poppins"/>
                  <a:ea typeface="Poppins"/>
                  <a:cs typeface="Poppins"/>
                  <a:sym typeface="Poppins"/>
                </a:rPr>
                <a:t>A well-designed home or workspace adapts to the needs of its users, providing comfort and supporting daily activities effortlessly.</a:t>
              </a:r>
              <a:endParaRPr sz="1000">
                <a:solidFill>
                  <a:srgbClr val="262626"/>
                </a:solidFill>
                <a:latin typeface="Poppins"/>
                <a:ea typeface="Poppins"/>
                <a:cs typeface="Poppins"/>
                <a:sym typeface="Poppins"/>
              </a:endParaRPr>
            </a:p>
          </p:txBody>
        </p:sp>
      </p:grpSp>
      <p:grpSp>
        <p:nvGrpSpPr>
          <p:cNvPr id="61" name="Google Shape;61;p13"/>
          <p:cNvGrpSpPr/>
          <p:nvPr/>
        </p:nvGrpSpPr>
        <p:grpSpPr>
          <a:xfrm>
            <a:off x="440325" y="2432864"/>
            <a:ext cx="2339100" cy="944700"/>
            <a:chOff x="440325" y="2500900"/>
            <a:chExt cx="2339100" cy="944700"/>
          </a:xfrm>
        </p:grpSpPr>
        <p:sp>
          <p:nvSpPr>
            <p:cNvPr id="62" name="Google Shape;62;p13"/>
            <p:cNvSpPr txBox="1"/>
            <p:nvPr/>
          </p:nvSpPr>
          <p:spPr>
            <a:xfrm>
              <a:off x="440325" y="2500900"/>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Connection to Nature:</a:t>
              </a:r>
              <a:endParaRPr b="1" sz="1000">
                <a:solidFill>
                  <a:srgbClr val="262626"/>
                </a:solidFill>
                <a:latin typeface="Poppins"/>
                <a:ea typeface="Poppins"/>
                <a:cs typeface="Poppins"/>
                <a:sym typeface="Poppins"/>
              </a:endParaRPr>
            </a:p>
          </p:txBody>
        </p:sp>
        <p:sp>
          <p:nvSpPr>
            <p:cNvPr id="63" name="Google Shape;63;p13"/>
            <p:cNvSpPr txBox="1"/>
            <p:nvPr/>
          </p:nvSpPr>
          <p:spPr>
            <a:xfrm>
              <a:off x="440325" y="2691400"/>
              <a:ext cx="2339100" cy="7542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uk" sz="1000">
                  <a:solidFill>
                    <a:srgbClr val="262626"/>
                  </a:solidFill>
                  <a:latin typeface="Poppins"/>
                  <a:ea typeface="Poppins"/>
                  <a:cs typeface="Poppins"/>
                  <a:sym typeface="Poppins"/>
                </a:rPr>
                <a:t>Incorporating natural light, green spaces, and outdoor views creates a sense of harmony, reducing stress and improving health.</a:t>
              </a:r>
              <a:endParaRPr sz="1000">
                <a:solidFill>
                  <a:srgbClr val="262626"/>
                </a:solidFill>
                <a:latin typeface="Poppins"/>
                <a:ea typeface="Poppins"/>
                <a:cs typeface="Poppins"/>
                <a:sym typeface="Poppins"/>
              </a:endParaRPr>
            </a:p>
          </p:txBody>
        </p:sp>
      </p:grpSp>
      <p:grpSp>
        <p:nvGrpSpPr>
          <p:cNvPr id="64" name="Google Shape;64;p13"/>
          <p:cNvGrpSpPr/>
          <p:nvPr/>
        </p:nvGrpSpPr>
        <p:grpSpPr>
          <a:xfrm>
            <a:off x="440325" y="3569289"/>
            <a:ext cx="2339100" cy="744600"/>
            <a:chOff x="440325" y="2500900"/>
            <a:chExt cx="2339100" cy="744600"/>
          </a:xfrm>
        </p:grpSpPr>
        <p:sp>
          <p:nvSpPr>
            <p:cNvPr id="65" name="Google Shape;65;p13"/>
            <p:cNvSpPr txBox="1"/>
            <p:nvPr/>
          </p:nvSpPr>
          <p:spPr>
            <a:xfrm>
              <a:off x="440325" y="2500900"/>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Community and Interaction:</a:t>
              </a:r>
              <a:endParaRPr b="1" sz="1000">
                <a:solidFill>
                  <a:srgbClr val="262626"/>
                </a:solidFill>
                <a:latin typeface="Poppins"/>
                <a:ea typeface="Poppins"/>
                <a:cs typeface="Poppins"/>
                <a:sym typeface="Poppins"/>
              </a:endParaRPr>
            </a:p>
          </p:txBody>
        </p:sp>
        <p:sp>
          <p:nvSpPr>
            <p:cNvPr id="66" name="Google Shape;66;p13"/>
            <p:cNvSpPr txBox="1"/>
            <p:nvPr/>
          </p:nvSpPr>
          <p:spPr>
            <a:xfrm>
              <a:off x="440325" y="2691400"/>
              <a:ext cx="2339100" cy="5541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uk" sz="1000">
                  <a:solidFill>
                    <a:srgbClr val="262626"/>
                  </a:solidFill>
                  <a:latin typeface="Poppins"/>
                  <a:ea typeface="Poppins"/>
                  <a:cs typeface="Poppins"/>
                  <a:sym typeface="Poppins"/>
                </a:rPr>
                <a:t>Public spaces, such as parks, plazas, and community centers, encourage social of belonging.</a:t>
              </a:r>
              <a:endParaRPr sz="1000">
                <a:solidFill>
                  <a:srgbClr val="262626"/>
                </a:solidFill>
                <a:latin typeface="Poppins"/>
                <a:ea typeface="Poppins"/>
                <a:cs typeface="Poppins"/>
                <a:sym typeface="Poppins"/>
              </a:endParaRPr>
            </a:p>
          </p:txBody>
        </p:sp>
      </p:grpSp>
      <p:grpSp>
        <p:nvGrpSpPr>
          <p:cNvPr id="67" name="Google Shape;67;p13"/>
          <p:cNvGrpSpPr/>
          <p:nvPr/>
        </p:nvGrpSpPr>
        <p:grpSpPr>
          <a:xfrm>
            <a:off x="440325" y="4541514"/>
            <a:ext cx="2339100" cy="744600"/>
            <a:chOff x="440325" y="2500900"/>
            <a:chExt cx="2339100" cy="744600"/>
          </a:xfrm>
        </p:grpSpPr>
        <p:sp>
          <p:nvSpPr>
            <p:cNvPr id="68" name="Google Shape;68;p13"/>
            <p:cNvSpPr txBox="1"/>
            <p:nvPr/>
          </p:nvSpPr>
          <p:spPr>
            <a:xfrm>
              <a:off x="440325" y="2500900"/>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Safety and Accessibility:</a:t>
              </a:r>
              <a:endParaRPr b="1" sz="1000">
                <a:solidFill>
                  <a:srgbClr val="262626"/>
                </a:solidFill>
                <a:latin typeface="Poppins"/>
                <a:ea typeface="Poppins"/>
                <a:cs typeface="Poppins"/>
                <a:sym typeface="Poppins"/>
              </a:endParaRPr>
            </a:p>
          </p:txBody>
        </p:sp>
        <p:sp>
          <p:nvSpPr>
            <p:cNvPr id="69" name="Google Shape;69;p13"/>
            <p:cNvSpPr txBox="1"/>
            <p:nvPr/>
          </p:nvSpPr>
          <p:spPr>
            <a:xfrm>
              <a:off x="440325" y="2691400"/>
              <a:ext cx="2339100" cy="5541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uk" sz="1000">
                  <a:solidFill>
                    <a:srgbClr val="262626"/>
                  </a:solidFill>
                  <a:latin typeface="Poppins"/>
                  <a:ea typeface="Poppins"/>
                  <a:cs typeface="Poppins"/>
                  <a:sym typeface="Poppins"/>
                </a:rPr>
                <a:t>Thoughtful design ensures that spaces are inclusive, secure, and easy regardless of age or ability.</a:t>
              </a:r>
              <a:endParaRPr sz="1000">
                <a:solidFill>
                  <a:srgbClr val="262626"/>
                </a:solidFill>
                <a:latin typeface="Poppins"/>
                <a:ea typeface="Poppins"/>
                <a:cs typeface="Poppins"/>
                <a:sym typeface="Poppins"/>
              </a:endParaRPr>
            </a:p>
          </p:txBody>
        </p:sp>
      </p:grpSp>
      <p:grpSp>
        <p:nvGrpSpPr>
          <p:cNvPr id="70" name="Google Shape;70;p13"/>
          <p:cNvGrpSpPr/>
          <p:nvPr/>
        </p:nvGrpSpPr>
        <p:grpSpPr>
          <a:xfrm>
            <a:off x="3757675" y="1296439"/>
            <a:ext cx="2339100" cy="736314"/>
            <a:chOff x="440325" y="1364475"/>
            <a:chExt cx="2339100" cy="736314"/>
          </a:xfrm>
        </p:grpSpPr>
        <p:sp>
          <p:nvSpPr>
            <p:cNvPr id="71" name="Google Shape;71;p13"/>
            <p:cNvSpPr txBox="1"/>
            <p:nvPr/>
          </p:nvSpPr>
          <p:spPr>
            <a:xfrm>
              <a:off x="440325" y="1364475"/>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Functionality</a:t>
              </a:r>
              <a:endParaRPr b="1" sz="1000">
                <a:solidFill>
                  <a:srgbClr val="262626"/>
                </a:solidFill>
                <a:latin typeface="Poppins"/>
                <a:ea typeface="Poppins"/>
                <a:cs typeface="Poppins"/>
                <a:sym typeface="Poppins"/>
              </a:endParaRPr>
            </a:p>
          </p:txBody>
        </p:sp>
        <p:sp>
          <p:nvSpPr>
            <p:cNvPr id="72" name="Google Shape;72;p13"/>
            <p:cNvSpPr txBox="1"/>
            <p:nvPr/>
          </p:nvSpPr>
          <p:spPr>
            <a:xfrm>
              <a:off x="440325" y="1746789"/>
              <a:ext cx="23391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000">
                  <a:solidFill>
                    <a:srgbClr val="262626"/>
                  </a:solidFill>
                  <a:latin typeface="Poppins"/>
                  <a:ea typeface="Poppins"/>
                  <a:cs typeface="Poppins"/>
                  <a:sym typeface="Poppins"/>
                </a:rPr>
                <a:t>Buildings designed to meet</a:t>
              </a:r>
              <a:endParaRPr sz="1000">
                <a:solidFill>
                  <a:srgbClr val="262626"/>
                </a:solidFill>
                <a:latin typeface="Poppins"/>
                <a:ea typeface="Poppins"/>
                <a:cs typeface="Poppins"/>
                <a:sym typeface="Poppins"/>
              </a:endParaRPr>
            </a:p>
            <a:p>
              <a:pPr indent="0" lvl="0" marL="0" rtl="0" algn="l">
                <a:lnSpc>
                  <a:spcPct val="130000"/>
                </a:lnSpc>
                <a:spcBef>
                  <a:spcPts val="0"/>
                </a:spcBef>
                <a:spcAft>
                  <a:spcPts val="0"/>
                </a:spcAft>
                <a:buNone/>
              </a:pPr>
              <a:r>
                <a:rPr lang="uk" sz="1000">
                  <a:solidFill>
                    <a:srgbClr val="262626"/>
                  </a:solidFill>
                  <a:latin typeface="Poppins"/>
                  <a:ea typeface="Poppins"/>
                  <a:cs typeface="Poppins"/>
                  <a:sym typeface="Poppins"/>
                </a:rPr>
                <a:t>specific needs.</a:t>
              </a:r>
              <a:endParaRPr sz="1000">
                <a:solidFill>
                  <a:srgbClr val="262626"/>
                </a:solidFill>
                <a:latin typeface="Poppins"/>
                <a:ea typeface="Poppins"/>
                <a:cs typeface="Poppins"/>
                <a:sym typeface="Poppins"/>
              </a:endParaRPr>
            </a:p>
          </p:txBody>
        </p:sp>
      </p:grpSp>
      <p:grpSp>
        <p:nvGrpSpPr>
          <p:cNvPr id="73" name="Google Shape;73;p13"/>
          <p:cNvGrpSpPr/>
          <p:nvPr/>
        </p:nvGrpSpPr>
        <p:grpSpPr>
          <a:xfrm>
            <a:off x="3757675" y="2257697"/>
            <a:ext cx="2339100" cy="536214"/>
            <a:chOff x="440325" y="1364475"/>
            <a:chExt cx="2339100" cy="536214"/>
          </a:xfrm>
        </p:grpSpPr>
        <p:sp>
          <p:nvSpPr>
            <p:cNvPr id="74" name="Google Shape;74;p13"/>
            <p:cNvSpPr txBox="1"/>
            <p:nvPr/>
          </p:nvSpPr>
          <p:spPr>
            <a:xfrm>
              <a:off x="440325" y="1364475"/>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Aesthetics</a:t>
              </a:r>
              <a:endParaRPr b="1" sz="1000">
                <a:solidFill>
                  <a:srgbClr val="262626"/>
                </a:solidFill>
                <a:latin typeface="Poppins"/>
                <a:ea typeface="Poppins"/>
                <a:cs typeface="Poppins"/>
                <a:sym typeface="Poppins"/>
              </a:endParaRPr>
            </a:p>
          </p:txBody>
        </p:sp>
        <p:sp>
          <p:nvSpPr>
            <p:cNvPr id="75" name="Google Shape;75;p13"/>
            <p:cNvSpPr txBox="1"/>
            <p:nvPr/>
          </p:nvSpPr>
          <p:spPr>
            <a:xfrm>
              <a:off x="440325" y="1746789"/>
              <a:ext cx="2339100" cy="153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000">
                  <a:solidFill>
                    <a:srgbClr val="262626"/>
                  </a:solidFill>
                  <a:latin typeface="Poppins"/>
                  <a:ea typeface="Poppins"/>
                  <a:cs typeface="Poppins"/>
                  <a:sym typeface="Poppins"/>
                </a:rPr>
                <a:t>Harmonizing form and beauty.</a:t>
              </a:r>
              <a:endParaRPr sz="1000">
                <a:solidFill>
                  <a:srgbClr val="262626"/>
                </a:solidFill>
                <a:latin typeface="Poppins"/>
                <a:ea typeface="Poppins"/>
                <a:cs typeface="Poppins"/>
                <a:sym typeface="Poppins"/>
              </a:endParaRPr>
            </a:p>
          </p:txBody>
        </p:sp>
      </p:grpSp>
      <p:grpSp>
        <p:nvGrpSpPr>
          <p:cNvPr id="76" name="Google Shape;76;p13"/>
          <p:cNvGrpSpPr/>
          <p:nvPr/>
        </p:nvGrpSpPr>
        <p:grpSpPr>
          <a:xfrm>
            <a:off x="3757675" y="3018855"/>
            <a:ext cx="2339100" cy="536214"/>
            <a:chOff x="440325" y="1364475"/>
            <a:chExt cx="2339100" cy="536214"/>
          </a:xfrm>
        </p:grpSpPr>
        <p:sp>
          <p:nvSpPr>
            <p:cNvPr id="77" name="Google Shape;77;p13"/>
            <p:cNvSpPr txBox="1"/>
            <p:nvPr/>
          </p:nvSpPr>
          <p:spPr>
            <a:xfrm>
              <a:off x="440325" y="1364475"/>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Sustainability</a:t>
              </a:r>
              <a:endParaRPr b="1" sz="1000">
                <a:solidFill>
                  <a:srgbClr val="262626"/>
                </a:solidFill>
                <a:latin typeface="Poppins"/>
                <a:ea typeface="Poppins"/>
                <a:cs typeface="Poppins"/>
                <a:sym typeface="Poppins"/>
              </a:endParaRPr>
            </a:p>
          </p:txBody>
        </p:sp>
        <p:sp>
          <p:nvSpPr>
            <p:cNvPr id="78" name="Google Shape;78;p13"/>
            <p:cNvSpPr txBox="1"/>
            <p:nvPr/>
          </p:nvSpPr>
          <p:spPr>
            <a:xfrm>
              <a:off x="440325" y="1746789"/>
              <a:ext cx="2339100" cy="153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000">
                  <a:solidFill>
                    <a:srgbClr val="262626"/>
                  </a:solidFill>
                  <a:latin typeface="Poppins"/>
                  <a:ea typeface="Poppins"/>
                  <a:cs typeface="Poppins"/>
                  <a:sym typeface="Poppins"/>
                </a:rPr>
                <a:t>Reducing environmental impact.</a:t>
              </a:r>
              <a:endParaRPr sz="1000">
                <a:solidFill>
                  <a:srgbClr val="262626"/>
                </a:solidFill>
                <a:latin typeface="Poppins"/>
                <a:ea typeface="Poppins"/>
                <a:cs typeface="Poppins"/>
                <a:sym typeface="Poppins"/>
              </a:endParaRPr>
            </a:p>
          </p:txBody>
        </p:sp>
      </p:grpSp>
      <p:grpSp>
        <p:nvGrpSpPr>
          <p:cNvPr id="79" name="Google Shape;79;p13"/>
          <p:cNvGrpSpPr/>
          <p:nvPr/>
        </p:nvGrpSpPr>
        <p:grpSpPr>
          <a:xfrm>
            <a:off x="3757675" y="3780013"/>
            <a:ext cx="2339100" cy="736314"/>
            <a:chOff x="440325" y="1364475"/>
            <a:chExt cx="2339100" cy="736314"/>
          </a:xfrm>
        </p:grpSpPr>
        <p:sp>
          <p:nvSpPr>
            <p:cNvPr id="80" name="Google Shape;80;p13"/>
            <p:cNvSpPr txBox="1"/>
            <p:nvPr/>
          </p:nvSpPr>
          <p:spPr>
            <a:xfrm>
              <a:off x="440325" y="1364475"/>
              <a:ext cx="2339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62626"/>
                  </a:solidFill>
                  <a:latin typeface="Poppins"/>
                  <a:ea typeface="Poppins"/>
                  <a:cs typeface="Poppins"/>
                  <a:sym typeface="Poppins"/>
                </a:rPr>
                <a:t>Innovation</a:t>
              </a:r>
              <a:endParaRPr b="1" sz="1000">
                <a:solidFill>
                  <a:srgbClr val="262626"/>
                </a:solidFill>
                <a:latin typeface="Poppins"/>
                <a:ea typeface="Poppins"/>
                <a:cs typeface="Poppins"/>
                <a:sym typeface="Poppins"/>
              </a:endParaRPr>
            </a:p>
          </p:txBody>
        </p:sp>
        <p:sp>
          <p:nvSpPr>
            <p:cNvPr id="81" name="Google Shape;81;p13"/>
            <p:cNvSpPr txBox="1"/>
            <p:nvPr/>
          </p:nvSpPr>
          <p:spPr>
            <a:xfrm>
              <a:off x="440325" y="1746789"/>
              <a:ext cx="23391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000">
                  <a:solidFill>
                    <a:srgbClr val="262626"/>
                  </a:solidFill>
                  <a:latin typeface="Poppins"/>
                  <a:ea typeface="Poppins"/>
                  <a:cs typeface="Poppins"/>
                  <a:sym typeface="Poppins"/>
                </a:rPr>
                <a:t>Pushing boundaries with new techniques.</a:t>
              </a:r>
              <a:endParaRPr sz="1000">
                <a:solidFill>
                  <a:srgbClr val="262626"/>
                </a:solidFill>
                <a:latin typeface="Poppins"/>
                <a:ea typeface="Poppins"/>
                <a:cs typeface="Poppins"/>
                <a:sym typeface="Poppins"/>
              </a:endParaRPr>
            </a:p>
          </p:txBody>
        </p:sp>
      </p:grpSp>
      <p:cxnSp>
        <p:nvCxnSpPr>
          <p:cNvPr id="82" name="Google Shape;82;p13"/>
          <p:cNvCxnSpPr/>
          <p:nvPr/>
        </p:nvCxnSpPr>
        <p:spPr>
          <a:xfrm>
            <a:off x="3528275" y="1330414"/>
            <a:ext cx="0" cy="3140100"/>
          </a:xfrm>
          <a:prstGeom prst="straightConnector1">
            <a:avLst/>
          </a:prstGeom>
          <a:noFill/>
          <a:ln cap="flat" cmpd="sng" w="28575">
            <a:solidFill>
              <a:srgbClr val="262626"/>
            </a:solidFill>
            <a:prstDash val="solid"/>
            <a:round/>
            <a:headEnd len="med" w="med" type="none"/>
            <a:tailEnd len="med" w="med" type="none"/>
          </a:ln>
        </p:spPr>
      </p:cxnSp>
      <p:sp>
        <p:nvSpPr>
          <p:cNvPr id="83" name="Google Shape;83;p13"/>
          <p:cNvSpPr txBox="1"/>
          <p:nvPr/>
        </p:nvSpPr>
        <p:spPr>
          <a:xfrm>
            <a:off x="3528275" y="4920026"/>
            <a:ext cx="23391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000">
                <a:solidFill>
                  <a:srgbClr val="262626"/>
                </a:solidFill>
                <a:latin typeface="Poppins"/>
                <a:ea typeface="Poppins"/>
                <a:cs typeface="Poppins"/>
                <a:sym typeface="Poppins"/>
              </a:rPr>
              <a:t>Each style brings its unique characteristics.</a:t>
            </a:r>
            <a:endParaRPr sz="1000">
              <a:solidFill>
                <a:srgbClr val="262626"/>
              </a:solidFill>
              <a:latin typeface="Poppins"/>
              <a:ea typeface="Poppins"/>
              <a:cs typeface="Poppins"/>
              <a:sym typeface="Poppins"/>
            </a:endParaRPr>
          </a:p>
        </p:txBody>
      </p:sp>
      <p:pic>
        <p:nvPicPr>
          <p:cNvPr id="84" name="Google Shape;84;p13"/>
          <p:cNvPicPr preferRelativeResize="0"/>
          <p:nvPr/>
        </p:nvPicPr>
        <p:blipFill>
          <a:blip r:embed="rId3">
            <a:alphaModFix/>
          </a:blip>
          <a:stretch>
            <a:fillRect/>
          </a:stretch>
        </p:blipFill>
        <p:spPr>
          <a:xfrm>
            <a:off x="6410200" y="526339"/>
            <a:ext cx="3501840" cy="4076345"/>
          </a:xfrm>
          <a:prstGeom prst="rect">
            <a:avLst/>
          </a:prstGeom>
          <a:noFill/>
          <a:ln>
            <a:noFill/>
          </a:ln>
        </p:spPr>
      </p:pic>
      <p:sp>
        <p:nvSpPr>
          <p:cNvPr id="85" name="Google Shape;85;p13"/>
          <p:cNvSpPr txBox="1"/>
          <p:nvPr/>
        </p:nvSpPr>
        <p:spPr>
          <a:xfrm>
            <a:off x="6687251" y="5650775"/>
            <a:ext cx="38013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400">
                <a:solidFill>
                  <a:srgbClr val="262626"/>
                </a:solidFill>
                <a:latin typeface="Poppins ExtraBold"/>
                <a:ea typeface="Poppins ExtraBold"/>
                <a:cs typeface="Poppins ExtraBold"/>
                <a:sym typeface="Poppins ExtraBold"/>
              </a:rPr>
              <a:t>The Essence of Architecture</a:t>
            </a:r>
            <a:endParaRPr sz="1400">
              <a:solidFill>
                <a:srgbClr val="262626"/>
              </a:solidFill>
              <a:latin typeface="Poppins ExtraBold"/>
              <a:ea typeface="Poppins ExtraBold"/>
              <a:cs typeface="Poppins ExtraBold"/>
              <a:sym typeface="Poppins ExtraBold"/>
            </a:endParaRPr>
          </a:p>
        </p:txBody>
      </p:sp>
      <p:grpSp>
        <p:nvGrpSpPr>
          <p:cNvPr id="86" name="Google Shape;86;p13"/>
          <p:cNvGrpSpPr/>
          <p:nvPr/>
        </p:nvGrpSpPr>
        <p:grpSpPr>
          <a:xfrm>
            <a:off x="756546" y="5984846"/>
            <a:ext cx="5191701" cy="1433183"/>
            <a:chOff x="756546" y="5848775"/>
            <a:chExt cx="5191701" cy="1433183"/>
          </a:xfrm>
        </p:grpSpPr>
        <p:sp>
          <p:nvSpPr>
            <p:cNvPr id="87" name="Google Shape;87;p13"/>
            <p:cNvSpPr txBox="1"/>
            <p:nvPr/>
          </p:nvSpPr>
          <p:spPr>
            <a:xfrm>
              <a:off x="756546" y="5848775"/>
              <a:ext cx="51288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6000">
                  <a:solidFill>
                    <a:srgbClr val="262626"/>
                  </a:solidFill>
                  <a:latin typeface="Poppins ExtraBold"/>
                  <a:ea typeface="Poppins ExtraBold"/>
                  <a:cs typeface="Poppins ExtraBold"/>
                  <a:sym typeface="Poppins ExtraBold"/>
                </a:rPr>
                <a:t>Minimalism</a:t>
              </a:r>
              <a:endParaRPr sz="6000">
                <a:solidFill>
                  <a:srgbClr val="262626"/>
                </a:solidFill>
                <a:latin typeface="Poppins ExtraBold"/>
                <a:ea typeface="Poppins ExtraBold"/>
                <a:cs typeface="Poppins ExtraBold"/>
                <a:sym typeface="Poppins ExtraBold"/>
              </a:endParaRPr>
            </a:p>
          </p:txBody>
        </p:sp>
        <p:sp>
          <p:nvSpPr>
            <p:cNvPr id="88" name="Google Shape;88;p13"/>
            <p:cNvSpPr txBox="1"/>
            <p:nvPr/>
          </p:nvSpPr>
          <p:spPr>
            <a:xfrm>
              <a:off x="819447" y="6358558"/>
              <a:ext cx="51288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6000">
                  <a:solidFill>
                    <a:srgbClr val="262626"/>
                  </a:solidFill>
                  <a:latin typeface="Poppins ExtraLight"/>
                  <a:ea typeface="Poppins ExtraLight"/>
                  <a:cs typeface="Poppins ExtraLight"/>
                  <a:sym typeface="Poppins ExtraLight"/>
                </a:rPr>
                <a:t>functionality</a:t>
              </a:r>
              <a:endParaRPr i="1" sz="6000">
                <a:solidFill>
                  <a:srgbClr val="262626"/>
                </a:solidFill>
                <a:latin typeface="Poppins ExtraLight"/>
                <a:ea typeface="Poppins ExtraLight"/>
                <a:cs typeface="Poppins ExtraLight"/>
                <a:sym typeface="Poppins ExtraLight"/>
              </a:endParaRPr>
            </a:p>
          </p:txBody>
        </p:sp>
      </p:grpSp>
      <p:sp>
        <p:nvSpPr>
          <p:cNvPr id="89" name="Google Shape;89;p13"/>
          <p:cNvSpPr txBox="1"/>
          <p:nvPr/>
        </p:nvSpPr>
        <p:spPr>
          <a:xfrm>
            <a:off x="6687250" y="6331725"/>
            <a:ext cx="3393300" cy="754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000">
                <a:solidFill>
                  <a:schemeClr val="lt1"/>
                </a:solidFill>
                <a:latin typeface="Poppins"/>
                <a:ea typeface="Poppins"/>
                <a:cs typeface="Poppins"/>
                <a:sym typeface="Poppins"/>
              </a:rPr>
              <a:t>Architecture blends art and science to create</a:t>
            </a:r>
            <a:endParaRPr sz="1000">
              <a:solidFill>
                <a:schemeClr val="lt1"/>
              </a:solidFill>
              <a:latin typeface="Poppins"/>
              <a:ea typeface="Poppins"/>
              <a:cs typeface="Poppins"/>
              <a:sym typeface="Poppins"/>
            </a:endParaRPr>
          </a:p>
          <a:p>
            <a:pPr indent="0" lvl="0" marL="0" rtl="0" algn="l">
              <a:lnSpc>
                <a:spcPct val="130000"/>
              </a:lnSpc>
              <a:spcBef>
                <a:spcPts val="0"/>
              </a:spcBef>
              <a:spcAft>
                <a:spcPts val="0"/>
              </a:spcAft>
              <a:buNone/>
            </a:pPr>
            <a:r>
              <a:rPr lang="uk" sz="1000">
                <a:solidFill>
                  <a:schemeClr val="lt1"/>
                </a:solidFill>
                <a:latin typeface="Poppins"/>
                <a:ea typeface="Poppins"/>
                <a:cs typeface="Poppins"/>
                <a:sym typeface="Poppins"/>
              </a:rPr>
              <a:t>spaces that inspire and serve a purpose. From towering skyscrapers to cozy homes, every structure tells a story.</a:t>
            </a:r>
            <a:endParaRPr sz="1000">
              <a:solidFill>
                <a:schemeClr val="lt1"/>
              </a:solidFill>
              <a:latin typeface="Poppins"/>
              <a:ea typeface="Poppins"/>
              <a:cs typeface="Poppins"/>
              <a:sym typeface="Poppins"/>
            </a:endParaRPr>
          </a:p>
        </p:txBody>
      </p:sp>
      <p:grpSp>
        <p:nvGrpSpPr>
          <p:cNvPr id="90" name="Google Shape;90;p13"/>
          <p:cNvGrpSpPr/>
          <p:nvPr/>
        </p:nvGrpSpPr>
        <p:grpSpPr>
          <a:xfrm rot="-5400000">
            <a:off x="9077837" y="1843170"/>
            <a:ext cx="5128800" cy="1856033"/>
            <a:chOff x="1080241" y="3881915"/>
            <a:chExt cx="5128800" cy="1856033"/>
          </a:xfrm>
        </p:grpSpPr>
        <p:sp>
          <p:nvSpPr>
            <p:cNvPr id="91" name="Google Shape;91;p13"/>
            <p:cNvSpPr txBox="1"/>
            <p:nvPr/>
          </p:nvSpPr>
          <p:spPr>
            <a:xfrm>
              <a:off x="1080241" y="3881915"/>
              <a:ext cx="5128800" cy="1108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7200">
                  <a:solidFill>
                    <a:srgbClr val="262626"/>
                  </a:solidFill>
                  <a:latin typeface="Poppins ExtraBold"/>
                  <a:ea typeface="Poppins ExtraBold"/>
                  <a:cs typeface="Poppins ExtraBold"/>
                  <a:sym typeface="Poppins ExtraBold"/>
                </a:rPr>
                <a:t>Building</a:t>
              </a:r>
              <a:endParaRPr sz="7200">
                <a:solidFill>
                  <a:srgbClr val="262626"/>
                </a:solidFill>
                <a:latin typeface="Poppins ExtraBold"/>
                <a:ea typeface="Poppins ExtraBold"/>
                <a:cs typeface="Poppins ExtraBold"/>
                <a:sym typeface="Poppins ExtraBold"/>
              </a:endParaRPr>
            </a:p>
          </p:txBody>
        </p:sp>
        <p:sp>
          <p:nvSpPr>
            <p:cNvPr id="92" name="Google Shape;92;p13"/>
            <p:cNvSpPr txBox="1"/>
            <p:nvPr/>
          </p:nvSpPr>
          <p:spPr>
            <a:xfrm>
              <a:off x="1080241" y="4645047"/>
              <a:ext cx="5128800" cy="1092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7100">
                  <a:solidFill>
                    <a:srgbClr val="262626"/>
                  </a:solidFill>
                  <a:latin typeface="Poppins ExtraLight"/>
                  <a:ea typeface="Poppins ExtraLight"/>
                  <a:cs typeface="Poppins ExtraLight"/>
                  <a:sym typeface="Poppins ExtraLight"/>
                </a:rPr>
                <a:t>the </a:t>
              </a:r>
              <a:r>
                <a:rPr b="1" lang="uk" sz="7100">
                  <a:solidFill>
                    <a:srgbClr val="262626"/>
                  </a:solidFill>
                  <a:latin typeface="Poppins"/>
                  <a:ea typeface="Poppins"/>
                  <a:cs typeface="Poppins"/>
                  <a:sym typeface="Poppins"/>
                </a:rPr>
                <a:t>Future</a:t>
              </a:r>
              <a:endParaRPr b="1" sz="7100">
                <a:solidFill>
                  <a:srgbClr val="262626"/>
                </a:solidFill>
                <a:latin typeface="Poppins"/>
                <a:ea typeface="Poppins"/>
                <a:cs typeface="Poppins"/>
                <a:sym typeface="Poppins"/>
              </a:endParaRPr>
            </a:p>
          </p:txBody>
        </p:sp>
      </p:grpSp>
      <p:sp>
        <p:nvSpPr>
          <p:cNvPr id="93" name="Google Shape;93;p13"/>
          <p:cNvSpPr txBox="1"/>
          <p:nvPr/>
        </p:nvSpPr>
        <p:spPr>
          <a:xfrm>
            <a:off x="10843925" y="6097750"/>
            <a:ext cx="1507800" cy="10836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uk" sz="800">
                <a:solidFill>
                  <a:srgbClr val="262626"/>
                </a:solidFill>
                <a:latin typeface="Poppins"/>
                <a:ea typeface="Poppins"/>
                <a:cs typeface="Poppins"/>
                <a:sym typeface="Poppins"/>
              </a:rPr>
              <a:t>Architecture shapes the spaces we live in and influences the way we experience the world. Discover the artistry and innovation behind modern architectural design.</a:t>
            </a:r>
            <a:endParaRPr sz="800">
              <a:solidFill>
                <a:srgbClr val="262626"/>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p:nvPr/>
        </p:nvSpPr>
        <p:spPr>
          <a:xfrm>
            <a:off x="0" y="0"/>
            <a:ext cx="2810100" cy="7772400"/>
          </a:xfrm>
          <a:prstGeom prst="rect">
            <a:avLst/>
          </a:prstGeom>
          <a:solidFill>
            <a:srgbClr val="FDC6C6"/>
          </a:solidFill>
          <a:ln>
            <a:noFill/>
          </a:ln>
        </p:spPr>
        <p:txBody>
          <a:bodyPr anchorCtr="0" anchor="ctr" bIns="91900" lIns="91900" spcFirstLastPara="1" rIns="91900" wrap="square" tIns="91900">
            <a:noAutofit/>
          </a:bodyPr>
          <a:lstStyle/>
          <a:p>
            <a:pPr indent="0" lvl="0" marL="0" rtl="0" algn="ctr">
              <a:spcBef>
                <a:spcPts val="0"/>
              </a:spcBef>
              <a:spcAft>
                <a:spcPts val="0"/>
              </a:spcAft>
              <a:buNone/>
            </a:pPr>
            <a:r>
              <a:t/>
            </a:r>
            <a:endParaRPr sz="1400"/>
          </a:p>
        </p:txBody>
      </p:sp>
      <p:pic>
        <p:nvPicPr>
          <p:cNvPr id="99" name="Google Shape;99;p14"/>
          <p:cNvPicPr preferRelativeResize="0"/>
          <p:nvPr/>
        </p:nvPicPr>
        <p:blipFill>
          <a:blip r:embed="rId3">
            <a:alphaModFix/>
          </a:blip>
          <a:stretch>
            <a:fillRect/>
          </a:stretch>
        </p:blipFill>
        <p:spPr>
          <a:xfrm>
            <a:off x="1862575" y="0"/>
            <a:ext cx="4545338" cy="7776799"/>
          </a:xfrm>
          <a:prstGeom prst="rect">
            <a:avLst/>
          </a:prstGeom>
          <a:noFill/>
          <a:ln>
            <a:noFill/>
          </a:ln>
        </p:spPr>
      </p:pic>
      <p:sp>
        <p:nvSpPr>
          <p:cNvPr id="100" name="Google Shape;100;p14"/>
          <p:cNvSpPr/>
          <p:nvPr/>
        </p:nvSpPr>
        <p:spPr>
          <a:xfrm>
            <a:off x="7275100" y="4390275"/>
            <a:ext cx="5526600" cy="1106100"/>
          </a:xfrm>
          <a:prstGeom prst="rect">
            <a:avLst/>
          </a:prstGeom>
          <a:solidFill>
            <a:srgbClr val="FEC6C7"/>
          </a:solidFill>
          <a:ln>
            <a:noFill/>
          </a:ln>
        </p:spPr>
        <p:txBody>
          <a:bodyPr anchorCtr="0" anchor="ctr" bIns="91900" lIns="91900" spcFirstLastPara="1" rIns="91900" wrap="square" tIns="91900">
            <a:noAutofit/>
          </a:bodyPr>
          <a:lstStyle/>
          <a:p>
            <a:pPr indent="0" lvl="0" marL="0" rtl="0" algn="ctr">
              <a:spcBef>
                <a:spcPts val="0"/>
              </a:spcBef>
              <a:spcAft>
                <a:spcPts val="0"/>
              </a:spcAft>
              <a:buNone/>
            </a:pPr>
            <a:r>
              <a:t/>
            </a:r>
            <a:endParaRPr sz="1400"/>
          </a:p>
        </p:txBody>
      </p:sp>
      <p:pic>
        <p:nvPicPr>
          <p:cNvPr id="101" name="Google Shape;101;p14"/>
          <p:cNvPicPr preferRelativeResize="0"/>
          <p:nvPr/>
        </p:nvPicPr>
        <p:blipFill rotWithShape="1">
          <a:blip r:embed="rId4">
            <a:alphaModFix/>
          </a:blip>
          <a:srcRect b="1351" l="4696" r="1176" t="0"/>
          <a:stretch/>
        </p:blipFill>
        <p:spPr>
          <a:xfrm>
            <a:off x="7275150" y="540000"/>
            <a:ext cx="5526502" cy="2558300"/>
          </a:xfrm>
          <a:prstGeom prst="rect">
            <a:avLst/>
          </a:prstGeom>
          <a:noFill/>
          <a:ln>
            <a:noFill/>
          </a:ln>
        </p:spPr>
      </p:pic>
      <p:sp>
        <p:nvSpPr>
          <p:cNvPr id="102" name="Google Shape;102;p14"/>
          <p:cNvSpPr txBox="1"/>
          <p:nvPr/>
        </p:nvSpPr>
        <p:spPr>
          <a:xfrm>
            <a:off x="135276" y="785007"/>
            <a:ext cx="1005600" cy="204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300">
                <a:solidFill>
                  <a:srgbClr val="FED5D5"/>
                </a:solidFill>
                <a:latin typeface="Poppins ExtraBold"/>
                <a:ea typeface="Poppins ExtraBold"/>
                <a:cs typeface="Poppins ExtraBold"/>
                <a:sym typeface="Poppins ExtraBold"/>
              </a:rPr>
              <a:t>1</a:t>
            </a:r>
            <a:endParaRPr sz="13300">
              <a:solidFill>
                <a:srgbClr val="FED5D5"/>
              </a:solidFill>
              <a:latin typeface="Poppins ExtraBold"/>
              <a:ea typeface="Poppins ExtraBold"/>
              <a:cs typeface="Poppins ExtraBold"/>
              <a:sym typeface="Poppins ExtraBold"/>
            </a:endParaRPr>
          </a:p>
        </p:txBody>
      </p:sp>
      <p:sp>
        <p:nvSpPr>
          <p:cNvPr id="103" name="Google Shape;103;p14"/>
          <p:cNvSpPr txBox="1"/>
          <p:nvPr/>
        </p:nvSpPr>
        <p:spPr>
          <a:xfrm>
            <a:off x="135276" y="2647079"/>
            <a:ext cx="1005600" cy="204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300">
                <a:solidFill>
                  <a:srgbClr val="FED5D5"/>
                </a:solidFill>
                <a:latin typeface="Poppins ExtraBold"/>
                <a:ea typeface="Poppins ExtraBold"/>
                <a:cs typeface="Poppins ExtraBold"/>
                <a:sym typeface="Poppins ExtraBold"/>
              </a:rPr>
              <a:t>2</a:t>
            </a:r>
            <a:endParaRPr sz="13300">
              <a:solidFill>
                <a:srgbClr val="FED5D5"/>
              </a:solidFill>
              <a:latin typeface="Poppins ExtraBold"/>
              <a:ea typeface="Poppins ExtraBold"/>
              <a:cs typeface="Poppins ExtraBold"/>
              <a:sym typeface="Poppins ExtraBold"/>
            </a:endParaRPr>
          </a:p>
        </p:txBody>
      </p:sp>
      <p:sp>
        <p:nvSpPr>
          <p:cNvPr id="104" name="Google Shape;104;p14"/>
          <p:cNvSpPr txBox="1"/>
          <p:nvPr/>
        </p:nvSpPr>
        <p:spPr>
          <a:xfrm>
            <a:off x="135276" y="4798779"/>
            <a:ext cx="1005600" cy="204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300">
                <a:solidFill>
                  <a:srgbClr val="FED5D5"/>
                </a:solidFill>
                <a:latin typeface="Poppins ExtraBold"/>
                <a:ea typeface="Poppins ExtraBold"/>
                <a:cs typeface="Poppins ExtraBold"/>
                <a:sym typeface="Poppins ExtraBold"/>
              </a:rPr>
              <a:t>3</a:t>
            </a:r>
            <a:endParaRPr sz="13300">
              <a:solidFill>
                <a:srgbClr val="FED5D5"/>
              </a:solidFill>
              <a:latin typeface="Poppins ExtraBold"/>
              <a:ea typeface="Poppins ExtraBold"/>
              <a:cs typeface="Poppins ExtraBold"/>
              <a:sym typeface="Poppins ExtraBold"/>
            </a:endParaRPr>
          </a:p>
        </p:txBody>
      </p:sp>
      <p:sp>
        <p:nvSpPr>
          <p:cNvPr id="105" name="Google Shape;105;p14"/>
          <p:cNvSpPr txBox="1"/>
          <p:nvPr/>
        </p:nvSpPr>
        <p:spPr>
          <a:xfrm>
            <a:off x="440325" y="496828"/>
            <a:ext cx="24693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400">
                <a:solidFill>
                  <a:srgbClr val="262626"/>
                </a:solidFill>
                <a:latin typeface="Poppins ExtraBold"/>
                <a:ea typeface="Poppins ExtraBold"/>
                <a:cs typeface="Poppins ExtraBold"/>
                <a:sym typeface="Poppins ExtraBold"/>
              </a:rPr>
              <a:t>Iconic Architectural</a:t>
            </a:r>
            <a:endParaRPr sz="1400">
              <a:solidFill>
                <a:srgbClr val="262626"/>
              </a:solidFill>
              <a:latin typeface="Poppins ExtraBold"/>
              <a:ea typeface="Poppins ExtraBold"/>
              <a:cs typeface="Poppins ExtraBold"/>
              <a:sym typeface="Poppins ExtraBold"/>
            </a:endParaRPr>
          </a:p>
          <a:p>
            <a:pPr indent="0" lvl="0" marL="0" rtl="0" algn="l">
              <a:spcBef>
                <a:spcPts val="0"/>
              </a:spcBef>
              <a:spcAft>
                <a:spcPts val="0"/>
              </a:spcAft>
              <a:buNone/>
            </a:pPr>
            <a:r>
              <a:rPr lang="uk" sz="1400">
                <a:solidFill>
                  <a:srgbClr val="262626"/>
                </a:solidFill>
                <a:latin typeface="Poppins ExtraBold"/>
                <a:ea typeface="Poppins ExtraBold"/>
                <a:cs typeface="Poppins ExtraBold"/>
                <a:sym typeface="Poppins ExtraBold"/>
              </a:rPr>
              <a:t>Styles</a:t>
            </a:r>
            <a:endParaRPr sz="1400">
              <a:solidFill>
                <a:srgbClr val="262626"/>
              </a:solidFill>
              <a:latin typeface="Poppins ExtraBold"/>
              <a:ea typeface="Poppins ExtraBold"/>
              <a:cs typeface="Poppins ExtraBold"/>
              <a:sym typeface="Poppins ExtraBold"/>
            </a:endParaRPr>
          </a:p>
        </p:txBody>
      </p:sp>
      <p:sp>
        <p:nvSpPr>
          <p:cNvPr id="106" name="Google Shape;106;p14"/>
          <p:cNvSpPr txBox="1"/>
          <p:nvPr/>
        </p:nvSpPr>
        <p:spPr>
          <a:xfrm>
            <a:off x="440325" y="1319732"/>
            <a:ext cx="2277300" cy="55413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262626"/>
                </a:solidFill>
                <a:latin typeface="Poppins"/>
                <a:ea typeface="Poppins"/>
                <a:cs typeface="Poppins"/>
                <a:sym typeface="Poppins"/>
              </a:rPr>
              <a:t>Architecture is a living archive of human history. It captures the essence of civilizations, reflecting their values, traditions, and artistic expressions. Preserving cultural identity through architectural design connects us to our past and inspires future generations.</a:t>
            </a:r>
            <a:endParaRPr sz="1000">
              <a:solidFill>
                <a:srgbClr val="262626"/>
              </a:solidFill>
              <a:latin typeface="Poppins"/>
              <a:ea typeface="Poppins"/>
              <a:cs typeface="Poppins"/>
              <a:sym typeface="Poppins"/>
            </a:endParaRPr>
          </a:p>
          <a:p>
            <a:pPr indent="0" lvl="0" marL="0" rtl="0" algn="just">
              <a:lnSpc>
                <a:spcPct val="125000"/>
              </a:lnSpc>
              <a:spcBef>
                <a:spcPts val="0"/>
              </a:spcBef>
              <a:spcAft>
                <a:spcPts val="0"/>
              </a:spcAft>
              <a:buNone/>
            </a:pPr>
            <a:r>
              <a:t/>
            </a:r>
            <a:endParaRPr sz="1000">
              <a:solidFill>
                <a:srgbClr val="262626"/>
              </a:solidFill>
              <a:latin typeface="Poppins"/>
              <a:ea typeface="Poppins"/>
              <a:cs typeface="Poppins"/>
              <a:sym typeface="Poppins"/>
            </a:endParaRPr>
          </a:p>
          <a:p>
            <a:pPr indent="0" lvl="0" marL="0" rtl="0" algn="just">
              <a:lnSpc>
                <a:spcPct val="125000"/>
              </a:lnSpc>
              <a:spcBef>
                <a:spcPts val="0"/>
              </a:spcBef>
              <a:spcAft>
                <a:spcPts val="0"/>
              </a:spcAft>
              <a:buNone/>
            </a:pPr>
            <a:r>
              <a:t/>
            </a:r>
            <a:endParaRPr sz="1000">
              <a:solidFill>
                <a:srgbClr val="262626"/>
              </a:solidFill>
              <a:latin typeface="Poppins"/>
              <a:ea typeface="Poppins"/>
              <a:cs typeface="Poppins"/>
              <a:sym typeface="Poppins"/>
            </a:endParaRPr>
          </a:p>
          <a:p>
            <a:pPr indent="0" lvl="0" marL="0" rtl="0" algn="just">
              <a:lnSpc>
                <a:spcPct val="125000"/>
              </a:lnSpc>
              <a:spcBef>
                <a:spcPts val="0"/>
              </a:spcBef>
              <a:spcAft>
                <a:spcPts val="0"/>
              </a:spcAft>
              <a:buNone/>
            </a:pPr>
            <a:r>
              <a:rPr lang="uk" sz="1000">
                <a:solidFill>
                  <a:srgbClr val="262626"/>
                </a:solidFill>
                <a:latin typeface="Poppins"/>
                <a:ea typeface="Poppins"/>
                <a:cs typeface="Poppins"/>
                <a:sym typeface="Poppins"/>
              </a:rPr>
              <a:t>Historical Landmarks: Iconic structures such as temples, castles, and monuments serve as enduring symbols of cultural heritage. Regional Styles: Architectural forms rooted in local traditions honor the materials, craftsmanship, and techniques passed down through generations.</a:t>
            </a:r>
            <a:endParaRPr sz="1000">
              <a:solidFill>
                <a:srgbClr val="262626"/>
              </a:solidFill>
              <a:latin typeface="Poppins"/>
              <a:ea typeface="Poppins"/>
              <a:cs typeface="Poppins"/>
              <a:sym typeface="Poppins"/>
            </a:endParaRPr>
          </a:p>
          <a:p>
            <a:pPr indent="0" lvl="0" marL="0" rtl="0" algn="just">
              <a:lnSpc>
                <a:spcPct val="125000"/>
              </a:lnSpc>
              <a:spcBef>
                <a:spcPts val="0"/>
              </a:spcBef>
              <a:spcAft>
                <a:spcPts val="0"/>
              </a:spcAft>
              <a:buNone/>
            </a:pPr>
            <a:r>
              <a:t/>
            </a:r>
            <a:endParaRPr sz="1000">
              <a:solidFill>
                <a:srgbClr val="262626"/>
              </a:solidFill>
              <a:latin typeface="Poppins"/>
              <a:ea typeface="Poppins"/>
              <a:cs typeface="Poppins"/>
              <a:sym typeface="Poppins"/>
            </a:endParaRPr>
          </a:p>
          <a:p>
            <a:pPr indent="0" lvl="0" marL="0" rtl="0" algn="just">
              <a:lnSpc>
                <a:spcPct val="125000"/>
              </a:lnSpc>
              <a:spcBef>
                <a:spcPts val="0"/>
              </a:spcBef>
              <a:spcAft>
                <a:spcPts val="0"/>
              </a:spcAft>
              <a:buNone/>
            </a:pPr>
            <a:r>
              <a:t/>
            </a:r>
            <a:endParaRPr sz="1000">
              <a:solidFill>
                <a:srgbClr val="262626"/>
              </a:solidFill>
              <a:latin typeface="Poppins"/>
              <a:ea typeface="Poppins"/>
              <a:cs typeface="Poppins"/>
              <a:sym typeface="Poppins"/>
            </a:endParaRPr>
          </a:p>
          <a:p>
            <a:pPr indent="0" lvl="0" marL="0" rtl="0" algn="just">
              <a:lnSpc>
                <a:spcPct val="125000"/>
              </a:lnSpc>
              <a:spcBef>
                <a:spcPts val="0"/>
              </a:spcBef>
              <a:spcAft>
                <a:spcPts val="0"/>
              </a:spcAft>
              <a:buNone/>
            </a:pPr>
            <a:r>
              <a:rPr lang="uk" sz="1000">
                <a:solidFill>
                  <a:srgbClr val="262626"/>
                </a:solidFill>
                <a:latin typeface="Poppins"/>
                <a:ea typeface="Poppins"/>
                <a:cs typeface="Poppins"/>
                <a:sym typeface="Poppins"/>
              </a:rPr>
              <a:t>Adaptive Reuse: Revitalizing historic buildings for modern purposes ensures that their cultural significance remains intact while meeting contemporary needs. Thoughtful architecture narrates the unique history of a place, from its people to its traditions.</a:t>
            </a:r>
            <a:endParaRPr sz="1000">
              <a:solidFill>
                <a:srgbClr val="262626"/>
              </a:solidFill>
              <a:latin typeface="Poppins"/>
              <a:ea typeface="Poppins"/>
              <a:cs typeface="Poppins"/>
              <a:sym typeface="Poppins"/>
            </a:endParaRPr>
          </a:p>
        </p:txBody>
      </p:sp>
      <p:sp>
        <p:nvSpPr>
          <p:cNvPr id="107" name="Google Shape;107;p14"/>
          <p:cNvSpPr txBox="1"/>
          <p:nvPr/>
        </p:nvSpPr>
        <p:spPr>
          <a:xfrm>
            <a:off x="7184372" y="144050"/>
            <a:ext cx="1005600" cy="204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300">
                <a:solidFill>
                  <a:srgbClr val="C99496"/>
                </a:solidFill>
                <a:latin typeface="Poppins ExtraBold"/>
                <a:ea typeface="Poppins ExtraBold"/>
                <a:cs typeface="Poppins ExtraBold"/>
                <a:sym typeface="Poppins ExtraBold"/>
              </a:rPr>
              <a:t>4</a:t>
            </a:r>
            <a:endParaRPr sz="13300">
              <a:solidFill>
                <a:srgbClr val="C99496"/>
              </a:solidFill>
              <a:latin typeface="Poppins ExtraBold"/>
              <a:ea typeface="Poppins ExtraBold"/>
              <a:cs typeface="Poppins ExtraBold"/>
              <a:sym typeface="Poppins ExtraBold"/>
            </a:endParaRPr>
          </a:p>
        </p:txBody>
      </p:sp>
      <p:grpSp>
        <p:nvGrpSpPr>
          <p:cNvPr id="108" name="Google Shape;108;p14"/>
          <p:cNvGrpSpPr/>
          <p:nvPr/>
        </p:nvGrpSpPr>
        <p:grpSpPr>
          <a:xfrm>
            <a:off x="7237914" y="2694291"/>
            <a:ext cx="5526495" cy="1309313"/>
            <a:chOff x="7251380" y="2657125"/>
            <a:chExt cx="5287500" cy="1309313"/>
          </a:xfrm>
        </p:grpSpPr>
        <p:sp>
          <p:nvSpPr>
            <p:cNvPr id="109" name="Google Shape;109;p14"/>
            <p:cNvSpPr txBox="1"/>
            <p:nvPr/>
          </p:nvSpPr>
          <p:spPr>
            <a:xfrm>
              <a:off x="7251380" y="2657125"/>
              <a:ext cx="52875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5200">
                  <a:solidFill>
                    <a:srgbClr val="262626"/>
                  </a:solidFill>
                  <a:latin typeface="Poppins ExtraBold"/>
                  <a:ea typeface="Poppins ExtraBold"/>
                  <a:cs typeface="Poppins ExtraBold"/>
                  <a:sym typeface="Poppins ExtraBold"/>
                </a:rPr>
                <a:t>Harmonization</a:t>
              </a:r>
              <a:endParaRPr i="1" sz="5100">
                <a:solidFill>
                  <a:srgbClr val="262626"/>
                </a:solidFill>
                <a:latin typeface="Poppins ExtraLight"/>
                <a:ea typeface="Poppins ExtraLight"/>
                <a:cs typeface="Poppins ExtraLight"/>
                <a:sym typeface="Poppins ExtraLight"/>
              </a:endParaRPr>
            </a:p>
          </p:txBody>
        </p:sp>
        <p:sp>
          <p:nvSpPr>
            <p:cNvPr id="110" name="Google Shape;110;p14"/>
            <p:cNvSpPr txBox="1"/>
            <p:nvPr/>
          </p:nvSpPr>
          <p:spPr>
            <a:xfrm>
              <a:off x="7275096" y="3166038"/>
              <a:ext cx="51288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5200">
                  <a:solidFill>
                    <a:srgbClr val="262626"/>
                  </a:solidFill>
                  <a:latin typeface="Poppins ExtraLight"/>
                  <a:ea typeface="Poppins ExtraLight"/>
                  <a:cs typeface="Poppins ExtraLight"/>
                  <a:sym typeface="Poppins ExtraLight"/>
                </a:rPr>
                <a:t>&amp;techniques</a:t>
              </a:r>
              <a:endParaRPr i="1" sz="5200">
                <a:solidFill>
                  <a:srgbClr val="262626"/>
                </a:solidFill>
                <a:latin typeface="Poppins ExtraLight"/>
                <a:ea typeface="Poppins ExtraLight"/>
                <a:cs typeface="Poppins ExtraLight"/>
                <a:sym typeface="Poppins ExtraLight"/>
              </a:endParaRPr>
            </a:p>
          </p:txBody>
        </p:sp>
      </p:grpSp>
      <p:sp>
        <p:nvSpPr>
          <p:cNvPr id="111" name="Google Shape;111;p14"/>
          <p:cNvSpPr txBox="1"/>
          <p:nvPr/>
        </p:nvSpPr>
        <p:spPr>
          <a:xfrm>
            <a:off x="7552150" y="4616825"/>
            <a:ext cx="1918500" cy="689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800">
                <a:solidFill>
                  <a:schemeClr val="lt1"/>
                </a:solidFill>
                <a:latin typeface="Poppins"/>
                <a:ea typeface="Poppins"/>
                <a:cs typeface="Poppins"/>
                <a:sym typeface="Poppins"/>
              </a:rPr>
              <a:t>Architecture blends art and science to create spaces that inspire and serve a purpose. From towering skyscrapers to cozy homes, every structure tells a story.</a:t>
            </a:r>
            <a:endParaRPr sz="800">
              <a:solidFill>
                <a:schemeClr val="lt1"/>
              </a:solidFill>
              <a:latin typeface="Poppins"/>
              <a:ea typeface="Poppins"/>
              <a:cs typeface="Poppins"/>
              <a:sym typeface="Poppins"/>
            </a:endParaRPr>
          </a:p>
        </p:txBody>
      </p:sp>
      <p:sp>
        <p:nvSpPr>
          <p:cNvPr id="112" name="Google Shape;112;p14"/>
          <p:cNvSpPr txBox="1"/>
          <p:nvPr/>
        </p:nvSpPr>
        <p:spPr>
          <a:xfrm>
            <a:off x="10068550" y="4606175"/>
            <a:ext cx="2277300" cy="711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a:solidFill>
                  <a:schemeClr val="lt1"/>
                </a:solidFill>
                <a:latin typeface="Poppins ExtraBold"/>
                <a:ea typeface="Poppins ExtraBold"/>
                <a:cs typeface="Poppins ExtraBold"/>
                <a:sym typeface="Poppins ExtraBold"/>
              </a:rPr>
              <a:t>I</a:t>
            </a:r>
            <a:r>
              <a:rPr lang="uk" sz="1400">
                <a:solidFill>
                  <a:schemeClr val="lt1"/>
                </a:solidFill>
                <a:latin typeface="Poppins ExtraBold"/>
                <a:ea typeface="Poppins ExtraBold"/>
                <a:cs typeface="Poppins ExtraBold"/>
                <a:sym typeface="Poppins ExtraBold"/>
              </a:rPr>
              <a:t>t’s a reflection of</a:t>
            </a:r>
            <a:endParaRPr sz="1400">
              <a:solidFill>
                <a:schemeClr val="lt1"/>
              </a:solidFill>
              <a:latin typeface="Poppins ExtraBold"/>
              <a:ea typeface="Poppins ExtraBold"/>
              <a:cs typeface="Poppins ExtraBold"/>
              <a:sym typeface="Poppins ExtraBold"/>
            </a:endParaRPr>
          </a:p>
          <a:p>
            <a:pPr indent="0" lvl="0" marL="0" rtl="0" algn="l">
              <a:lnSpc>
                <a:spcPct val="115000"/>
              </a:lnSpc>
              <a:spcBef>
                <a:spcPts val="0"/>
              </a:spcBef>
              <a:spcAft>
                <a:spcPts val="0"/>
              </a:spcAft>
              <a:buNone/>
            </a:pPr>
            <a:r>
              <a:rPr lang="uk" sz="1400">
                <a:solidFill>
                  <a:schemeClr val="lt1"/>
                </a:solidFill>
                <a:latin typeface="Poppins ExtraBold"/>
                <a:ea typeface="Poppins ExtraBold"/>
                <a:cs typeface="Poppins ExtraBold"/>
                <a:sym typeface="Poppins ExtraBold"/>
              </a:rPr>
              <a:t>culture, history, and</a:t>
            </a:r>
            <a:endParaRPr sz="1400">
              <a:solidFill>
                <a:schemeClr val="lt1"/>
              </a:solidFill>
              <a:latin typeface="Poppins ExtraBold"/>
              <a:ea typeface="Poppins ExtraBold"/>
              <a:cs typeface="Poppins ExtraBold"/>
              <a:sym typeface="Poppins ExtraBold"/>
            </a:endParaRPr>
          </a:p>
          <a:p>
            <a:pPr indent="0" lvl="0" marL="0" rtl="0" algn="l">
              <a:lnSpc>
                <a:spcPct val="115000"/>
              </a:lnSpc>
              <a:spcBef>
                <a:spcPts val="0"/>
              </a:spcBef>
              <a:spcAft>
                <a:spcPts val="0"/>
              </a:spcAft>
              <a:buNone/>
            </a:pPr>
            <a:r>
              <a:rPr lang="uk" sz="1400">
                <a:solidFill>
                  <a:schemeClr val="lt1"/>
                </a:solidFill>
                <a:latin typeface="Poppins ExtraBold"/>
                <a:ea typeface="Poppins ExtraBold"/>
                <a:cs typeface="Poppins ExtraBold"/>
                <a:sym typeface="Poppins ExtraBold"/>
              </a:rPr>
              <a:t>vision.</a:t>
            </a:r>
            <a:endParaRPr sz="1400">
              <a:solidFill>
                <a:schemeClr val="lt1"/>
              </a:solidFill>
              <a:latin typeface="Poppins ExtraBold"/>
              <a:ea typeface="Poppins ExtraBold"/>
              <a:cs typeface="Poppins ExtraBold"/>
              <a:sym typeface="Poppins ExtraBold"/>
            </a:endParaRPr>
          </a:p>
        </p:txBody>
      </p:sp>
      <p:sp>
        <p:nvSpPr>
          <p:cNvPr id="113" name="Google Shape;113;p14"/>
          <p:cNvSpPr txBox="1"/>
          <p:nvPr/>
        </p:nvSpPr>
        <p:spPr>
          <a:xfrm>
            <a:off x="7275100" y="5927750"/>
            <a:ext cx="2195700" cy="1256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800">
                <a:solidFill>
                  <a:srgbClr val="262626"/>
                </a:solidFill>
                <a:latin typeface="Poppins"/>
                <a:ea typeface="Poppins"/>
                <a:cs typeface="Poppins"/>
                <a:sym typeface="Poppins"/>
              </a:rPr>
              <a:t>Architecture shapes the spaces we live in and influences. Discover the artistry and innovation behind modern architectural design.</a:t>
            </a:r>
            <a:endParaRPr sz="800">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t/>
            </a:r>
            <a:endParaRPr sz="800">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rPr lang="uk" sz="800">
                <a:solidFill>
                  <a:srgbClr val="262626"/>
                </a:solidFill>
                <a:latin typeface="Poppins"/>
                <a:ea typeface="Poppins"/>
                <a:cs typeface="Poppins"/>
                <a:sym typeface="Poppins"/>
              </a:rPr>
              <a:t>Architecture blends art and science to create spaces that inspire and serve a purpose. From towering skyscrapers to cozy homes, every structure a story.</a:t>
            </a:r>
            <a:endParaRPr sz="800">
              <a:solidFill>
                <a:srgbClr val="262626"/>
              </a:solidFill>
              <a:latin typeface="Poppins"/>
              <a:ea typeface="Poppins"/>
              <a:cs typeface="Poppins"/>
              <a:sym typeface="Poppins"/>
            </a:endParaRPr>
          </a:p>
        </p:txBody>
      </p:sp>
      <p:sp>
        <p:nvSpPr>
          <p:cNvPr id="114" name="Google Shape;114;p14"/>
          <p:cNvSpPr txBox="1"/>
          <p:nvPr/>
        </p:nvSpPr>
        <p:spPr>
          <a:xfrm>
            <a:off x="10068550" y="5927750"/>
            <a:ext cx="2277300" cy="1256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800">
                <a:solidFill>
                  <a:srgbClr val="262626"/>
                </a:solidFill>
                <a:latin typeface="Poppins"/>
                <a:ea typeface="Poppins"/>
                <a:cs typeface="Poppins"/>
                <a:sym typeface="Poppins"/>
              </a:rPr>
              <a:t>Architecture blends art and science to create spaces that inspire and serve a purpose. From towering skyscrapers to cozy homes, every structure a story.</a:t>
            </a:r>
            <a:endParaRPr sz="800">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t/>
            </a:r>
            <a:endParaRPr sz="800">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rPr lang="uk" sz="800">
                <a:solidFill>
                  <a:srgbClr val="262626"/>
                </a:solidFill>
                <a:latin typeface="Poppins"/>
                <a:ea typeface="Poppins"/>
                <a:cs typeface="Poppins"/>
                <a:sym typeface="Poppins"/>
              </a:rPr>
              <a:t>Architecture shapes the spaces we live in and influences . Discover the artistry and innovation behind modern architectural design.</a:t>
            </a:r>
            <a:endParaRPr sz="800">
              <a:solidFill>
                <a:srgbClr val="262626"/>
              </a:solidFill>
              <a:latin typeface="Poppins"/>
              <a:ea typeface="Poppins"/>
              <a:cs typeface="Poppins"/>
              <a:sym typeface="Poppins"/>
            </a:endParaRPr>
          </a:p>
        </p:txBody>
      </p:sp>
      <p:cxnSp>
        <p:nvCxnSpPr>
          <p:cNvPr id="115" name="Google Shape;115;p14"/>
          <p:cNvCxnSpPr/>
          <p:nvPr/>
        </p:nvCxnSpPr>
        <p:spPr>
          <a:xfrm>
            <a:off x="9723100" y="5962650"/>
            <a:ext cx="0" cy="1271700"/>
          </a:xfrm>
          <a:prstGeom prst="straightConnector1">
            <a:avLst/>
          </a:prstGeom>
          <a:noFill/>
          <a:ln cap="flat" cmpd="sng" w="28575">
            <a:solidFill>
              <a:srgbClr val="262626"/>
            </a:solidFill>
            <a:prstDash val="solid"/>
            <a:round/>
            <a:headEnd len="med" w="med" type="none"/>
            <a:tailEnd len="med" w="med" type="none"/>
          </a:ln>
        </p:spPr>
      </p:cxnSp>
      <p:sp>
        <p:nvSpPr>
          <p:cNvPr id="116" name="Google Shape;116;p14"/>
          <p:cNvSpPr txBox="1"/>
          <p:nvPr/>
        </p:nvSpPr>
        <p:spPr>
          <a:xfrm>
            <a:off x="3721150" y="496828"/>
            <a:ext cx="24693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400">
                <a:solidFill>
                  <a:schemeClr val="lt1"/>
                </a:solidFill>
                <a:latin typeface="Poppins ExtraBold"/>
                <a:ea typeface="Poppins ExtraBold"/>
                <a:cs typeface="Poppins ExtraBold"/>
                <a:sym typeface="Poppins ExtraBold"/>
              </a:rPr>
              <a:t>Harmonizing form</a:t>
            </a:r>
            <a:endParaRPr sz="1400">
              <a:solidFill>
                <a:schemeClr val="lt1"/>
              </a:solidFill>
              <a:latin typeface="Poppins ExtraBold"/>
              <a:ea typeface="Poppins ExtraBold"/>
              <a:cs typeface="Poppins ExtraBold"/>
              <a:sym typeface="Poppins ExtraBold"/>
            </a:endParaRPr>
          </a:p>
          <a:p>
            <a:pPr indent="0" lvl="0" marL="0" rtl="0" algn="l">
              <a:spcBef>
                <a:spcPts val="0"/>
              </a:spcBef>
              <a:spcAft>
                <a:spcPts val="0"/>
              </a:spcAft>
              <a:buNone/>
            </a:pPr>
            <a:r>
              <a:rPr lang="uk" sz="1400">
                <a:solidFill>
                  <a:schemeClr val="lt1"/>
                </a:solidFill>
                <a:latin typeface="Poppins ExtraBold"/>
                <a:ea typeface="Poppins ExtraBold"/>
                <a:cs typeface="Poppins ExtraBold"/>
                <a:sym typeface="Poppins ExtraBold"/>
              </a:rPr>
              <a:t>and beauty</a:t>
            </a:r>
            <a:endParaRPr sz="1400">
              <a:solidFill>
                <a:schemeClr val="lt1"/>
              </a:solidFill>
              <a:latin typeface="Poppins ExtraBold"/>
              <a:ea typeface="Poppins ExtraBold"/>
              <a:cs typeface="Poppins ExtraBold"/>
              <a:sym typeface="Poppins ExtraBold"/>
            </a:endParaRPr>
          </a:p>
        </p:txBody>
      </p:sp>
      <p:sp>
        <p:nvSpPr>
          <p:cNvPr id="117" name="Google Shape;117;p14"/>
          <p:cNvSpPr txBox="1"/>
          <p:nvPr/>
        </p:nvSpPr>
        <p:spPr>
          <a:xfrm>
            <a:off x="3721150" y="1319732"/>
            <a:ext cx="2382900" cy="20781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000">
                <a:solidFill>
                  <a:schemeClr val="lt1"/>
                </a:solidFill>
                <a:latin typeface="Poppins ExtraBold"/>
                <a:ea typeface="Poppins ExtraBold"/>
                <a:cs typeface="Poppins ExtraBold"/>
                <a:sym typeface="Poppins ExtraBold"/>
              </a:rPr>
              <a:t>Comfort and Functionality</a:t>
            </a:r>
            <a:r>
              <a:rPr lang="uk" sz="1000">
                <a:solidFill>
                  <a:schemeClr val="lt1"/>
                </a:solidFill>
                <a:latin typeface="Poppins"/>
                <a:ea typeface="Poppins"/>
                <a:cs typeface="Poppins"/>
                <a:sym typeface="Poppins"/>
              </a:rPr>
              <a:t>:</a:t>
            </a:r>
            <a:endParaRPr sz="1000">
              <a:solidFill>
                <a:schemeClr val="lt1"/>
              </a:solidFill>
              <a:latin typeface="Poppins"/>
              <a:ea typeface="Poppins"/>
              <a:cs typeface="Poppins"/>
              <a:sym typeface="Poppins"/>
            </a:endParaRPr>
          </a:p>
          <a:p>
            <a:pPr indent="0" lvl="0" marL="0" rtl="0" algn="l">
              <a:lnSpc>
                <a:spcPct val="125000"/>
              </a:lnSpc>
              <a:spcBef>
                <a:spcPts val="0"/>
              </a:spcBef>
              <a:spcAft>
                <a:spcPts val="0"/>
              </a:spcAft>
              <a:buNone/>
            </a:pPr>
            <a:r>
              <a:rPr lang="uk" sz="1000">
                <a:solidFill>
                  <a:schemeClr val="lt1"/>
                </a:solidFill>
                <a:latin typeface="Poppins"/>
                <a:ea typeface="Poppins"/>
                <a:cs typeface="Poppins"/>
                <a:sym typeface="Poppins"/>
              </a:rPr>
              <a:t>A well-designed home or workspace adapts to the needs of its users, providing comfort and supporting daily activities effortlessly.</a:t>
            </a:r>
            <a:endParaRPr sz="1000">
              <a:solidFill>
                <a:schemeClr val="lt1"/>
              </a:solidFill>
              <a:latin typeface="Poppins"/>
              <a:ea typeface="Poppins"/>
              <a:cs typeface="Poppins"/>
              <a:sym typeface="Poppins"/>
            </a:endParaRPr>
          </a:p>
          <a:p>
            <a:pPr indent="0" lvl="0" marL="0" rtl="0" algn="l">
              <a:lnSpc>
                <a:spcPct val="125000"/>
              </a:lnSpc>
              <a:spcBef>
                <a:spcPts val="0"/>
              </a:spcBef>
              <a:spcAft>
                <a:spcPts val="0"/>
              </a:spcAft>
              <a:buNone/>
            </a:pPr>
            <a:r>
              <a:t/>
            </a:r>
            <a:endParaRPr sz="1000">
              <a:solidFill>
                <a:schemeClr val="lt1"/>
              </a:solidFill>
              <a:latin typeface="Poppins"/>
              <a:ea typeface="Poppins"/>
              <a:cs typeface="Poppins"/>
              <a:sym typeface="Poppins"/>
            </a:endParaRPr>
          </a:p>
          <a:p>
            <a:pPr indent="0" lvl="0" marL="0" rtl="0" algn="l">
              <a:lnSpc>
                <a:spcPct val="125000"/>
              </a:lnSpc>
              <a:spcBef>
                <a:spcPts val="0"/>
              </a:spcBef>
              <a:spcAft>
                <a:spcPts val="0"/>
              </a:spcAft>
              <a:buNone/>
            </a:pPr>
            <a:r>
              <a:rPr lang="uk" sz="1000">
                <a:solidFill>
                  <a:schemeClr val="lt1"/>
                </a:solidFill>
                <a:latin typeface="Poppins ExtraBold"/>
                <a:ea typeface="Poppins ExtraBold"/>
                <a:cs typeface="Poppins ExtraBold"/>
                <a:sym typeface="Poppins ExtraBold"/>
              </a:rPr>
              <a:t>Connection to Nature:</a:t>
            </a:r>
            <a:endParaRPr sz="1000">
              <a:solidFill>
                <a:schemeClr val="lt1"/>
              </a:solidFill>
              <a:latin typeface="Poppins ExtraBold"/>
              <a:ea typeface="Poppins ExtraBold"/>
              <a:cs typeface="Poppins ExtraBold"/>
              <a:sym typeface="Poppins ExtraBold"/>
            </a:endParaRPr>
          </a:p>
          <a:p>
            <a:pPr indent="0" lvl="0" marL="0" rtl="0" algn="l">
              <a:lnSpc>
                <a:spcPct val="125000"/>
              </a:lnSpc>
              <a:spcBef>
                <a:spcPts val="0"/>
              </a:spcBef>
              <a:spcAft>
                <a:spcPts val="0"/>
              </a:spcAft>
              <a:buNone/>
            </a:pPr>
            <a:r>
              <a:rPr lang="uk" sz="1000">
                <a:solidFill>
                  <a:schemeClr val="lt1"/>
                </a:solidFill>
                <a:latin typeface="Poppins"/>
                <a:ea typeface="Poppins"/>
                <a:cs typeface="Poppins"/>
                <a:sym typeface="Poppins"/>
              </a:rPr>
              <a:t>Incorporating natural light, green spaces, and outdoor views creates a sense of harmony, reducing stress and improving health.</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