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Rubik Medium"/>
      <p:regular r:id="rId6"/>
      <p:bold r:id="rId7"/>
      <p:italic r:id="rId8"/>
      <p:boldItalic r:id="rId9"/>
    </p:embeddedFont>
    <p:embeddedFont>
      <p:font typeface="Rubik Light"/>
      <p:regular r:id="rId10"/>
      <p:bold r:id="rId11"/>
      <p:italic r:id="rId12"/>
      <p:boldItalic r:id="rId13"/>
    </p:embeddedFont>
    <p:embeddedFont>
      <p:font typeface="Rubik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ubikLight-bold.fntdata"/><Relationship Id="rId10" Type="http://schemas.openxmlformats.org/officeDocument/2006/relationships/font" Target="fonts/RubikLight-regular.fntdata"/><Relationship Id="rId13" Type="http://schemas.openxmlformats.org/officeDocument/2006/relationships/font" Target="fonts/RubikLight-boldItalic.fntdata"/><Relationship Id="rId12" Type="http://schemas.openxmlformats.org/officeDocument/2006/relationships/font" Target="fonts/Rubik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ubikMedium-boldItalic.fntdata"/><Relationship Id="rId15" Type="http://schemas.openxmlformats.org/officeDocument/2006/relationships/font" Target="fonts/Rubik-bold.fntdata"/><Relationship Id="rId14" Type="http://schemas.openxmlformats.org/officeDocument/2006/relationships/font" Target="fonts/Rubik-regular.fntdata"/><Relationship Id="rId17" Type="http://schemas.openxmlformats.org/officeDocument/2006/relationships/font" Target="fonts/Rubik-boldItalic.fntdata"/><Relationship Id="rId16" Type="http://schemas.openxmlformats.org/officeDocument/2006/relationships/font" Target="fonts/Rubik-italic.fntdata"/><Relationship Id="rId5" Type="http://schemas.openxmlformats.org/officeDocument/2006/relationships/slide" Target="slides/slide1.xml"/><Relationship Id="rId6" Type="http://schemas.openxmlformats.org/officeDocument/2006/relationships/font" Target="fonts/RubikMedium-regular.fntdata"/><Relationship Id="rId7" Type="http://schemas.openxmlformats.org/officeDocument/2006/relationships/font" Target="fonts/RubikMedium-bold.fntdata"/><Relationship Id="rId8" Type="http://schemas.openxmlformats.org/officeDocument/2006/relationships/font" Target="fonts/Rubik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76025" y="348655"/>
            <a:ext cx="4919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24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rPr>
              <a:t>ONE</a:t>
            </a:r>
            <a:r>
              <a:rPr lang="uk" sz="24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rPr>
              <a:t>-</a:t>
            </a:r>
            <a:r>
              <a:rPr lang="uk" sz="24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rPr>
              <a:t>PAGE BUSINESS PLAN</a:t>
            </a:r>
            <a:endParaRPr sz="2400">
              <a:solidFill>
                <a:srgbClr val="474747"/>
              </a:solidFill>
              <a:latin typeface="Rubik Medium"/>
              <a:ea typeface="Rubik Medium"/>
              <a:cs typeface="Rubik Medium"/>
              <a:sym typeface="Rubik Medium"/>
            </a:endParaRPr>
          </a:p>
        </p:txBody>
      </p:sp>
      <p:cxnSp>
        <p:nvCxnSpPr>
          <p:cNvPr id="55" name="Google Shape;55;p13"/>
          <p:cNvCxnSpPr/>
          <p:nvPr/>
        </p:nvCxnSpPr>
        <p:spPr>
          <a:xfrm>
            <a:off x="360000" y="954500"/>
            <a:ext cx="6839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/>
          <p:nvPr/>
        </p:nvSpPr>
        <p:spPr>
          <a:xfrm>
            <a:off x="2072500" y="847100"/>
            <a:ext cx="3399300" cy="209700"/>
          </a:xfrm>
          <a:prstGeom prst="rect">
            <a:avLst/>
          </a:prstGeom>
          <a:solidFill>
            <a:srgbClr val="D2E4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latin typeface="Rubik"/>
                <a:ea typeface="Rubik"/>
                <a:cs typeface="Rubik"/>
                <a:sym typeface="Rubik"/>
              </a:rPr>
              <a:t>ANSWER EACH QUESTION WITH ONE OR TWO SENTENCES</a:t>
            </a:r>
            <a:endParaRPr sz="900">
              <a:latin typeface="Rubik"/>
              <a:ea typeface="Rubik"/>
              <a:cs typeface="Rubik"/>
              <a:sym typeface="Rubik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348231" y="1258634"/>
            <a:ext cx="4598069" cy="981741"/>
            <a:chOff x="348231" y="1258634"/>
            <a:chExt cx="4598069" cy="981741"/>
          </a:xfrm>
        </p:grpSpPr>
        <p:cxnSp>
          <p:nvCxnSpPr>
            <p:cNvPr id="58" name="Google Shape;58;p13"/>
            <p:cNvCxnSpPr/>
            <p:nvPr/>
          </p:nvCxnSpPr>
          <p:spPr>
            <a:xfrm>
              <a:off x="358400" y="1536925"/>
              <a:ext cx="4587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" name="Google Shape;59;p13"/>
            <p:cNvCxnSpPr/>
            <p:nvPr/>
          </p:nvCxnSpPr>
          <p:spPr>
            <a:xfrm>
              <a:off x="358400" y="1768500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/>
            <p:nvPr/>
          </p:nvCxnSpPr>
          <p:spPr>
            <a:xfrm>
              <a:off x="358400" y="2008800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1" name="Google Shape;61;p13"/>
            <p:cNvCxnSpPr/>
            <p:nvPr/>
          </p:nvCxnSpPr>
          <p:spPr>
            <a:xfrm>
              <a:off x="358400" y="2240375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" name="Google Shape;62;p13"/>
            <p:cNvSpPr txBox="1"/>
            <p:nvPr/>
          </p:nvSpPr>
          <p:spPr>
            <a:xfrm>
              <a:off x="348231" y="1258634"/>
              <a:ext cx="2775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7474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PROBLEM</a:t>
              </a:r>
              <a:endParaRPr sz="12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63" name="Google Shape;63;p13"/>
          <p:cNvSpPr/>
          <p:nvPr/>
        </p:nvSpPr>
        <p:spPr>
          <a:xfrm>
            <a:off x="5183200" y="1536925"/>
            <a:ext cx="2016900" cy="703500"/>
          </a:xfrm>
          <a:prstGeom prst="rect">
            <a:avLst/>
          </a:prstGeom>
          <a:solidFill>
            <a:srgbClr val="D2E4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474747"/>
                </a:solidFill>
                <a:latin typeface="Rubik Light"/>
                <a:ea typeface="Rubik Light"/>
                <a:cs typeface="Rubik Light"/>
                <a:sym typeface="Rubik Light"/>
              </a:rPr>
              <a:t>WHICH SPECIFIC CHALLENGE WILL YOUR BUSINESS AIM TO TACKLE?</a:t>
            </a:r>
            <a:endParaRPr sz="700">
              <a:solidFill>
                <a:srgbClr val="474747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grpSp>
        <p:nvGrpSpPr>
          <p:cNvPr id="64" name="Google Shape;64;p13"/>
          <p:cNvGrpSpPr/>
          <p:nvPr/>
        </p:nvGrpSpPr>
        <p:grpSpPr>
          <a:xfrm>
            <a:off x="348231" y="2390284"/>
            <a:ext cx="4598069" cy="981741"/>
            <a:chOff x="348231" y="2390284"/>
            <a:chExt cx="4598069" cy="981741"/>
          </a:xfrm>
        </p:grpSpPr>
        <p:cxnSp>
          <p:nvCxnSpPr>
            <p:cNvPr id="65" name="Google Shape;65;p13"/>
            <p:cNvCxnSpPr/>
            <p:nvPr/>
          </p:nvCxnSpPr>
          <p:spPr>
            <a:xfrm>
              <a:off x="358400" y="2668575"/>
              <a:ext cx="4587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358400" y="2900150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/>
            <p:nvPr/>
          </p:nvCxnSpPr>
          <p:spPr>
            <a:xfrm>
              <a:off x="358400" y="3140450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358400" y="3372025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9" name="Google Shape;69;p13"/>
            <p:cNvSpPr txBox="1"/>
            <p:nvPr/>
          </p:nvSpPr>
          <p:spPr>
            <a:xfrm>
              <a:off x="348231" y="2390284"/>
              <a:ext cx="2775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7474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SOLUTION</a:t>
              </a:r>
              <a:endParaRPr sz="12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70" name="Google Shape;70;p13"/>
          <p:cNvSpPr/>
          <p:nvPr/>
        </p:nvSpPr>
        <p:spPr>
          <a:xfrm>
            <a:off x="5183200" y="2668575"/>
            <a:ext cx="2016900" cy="703500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474747"/>
                </a:solidFill>
                <a:latin typeface="Rubik Light"/>
                <a:ea typeface="Rubik Light"/>
                <a:cs typeface="Rubik Light"/>
                <a:sym typeface="Rubik Light"/>
              </a:rPr>
              <a:t>HOW WILL YOUR PRODUCT OR SERVICE ADDRESS THAT CHALLENGE?</a:t>
            </a:r>
            <a:endParaRPr sz="700">
              <a:solidFill>
                <a:srgbClr val="474747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grpSp>
        <p:nvGrpSpPr>
          <p:cNvPr id="71" name="Google Shape;71;p13"/>
          <p:cNvGrpSpPr/>
          <p:nvPr/>
        </p:nvGrpSpPr>
        <p:grpSpPr>
          <a:xfrm>
            <a:off x="348231" y="3521934"/>
            <a:ext cx="4598069" cy="981741"/>
            <a:chOff x="348231" y="3521934"/>
            <a:chExt cx="4598069" cy="981741"/>
          </a:xfrm>
        </p:grpSpPr>
        <p:cxnSp>
          <p:nvCxnSpPr>
            <p:cNvPr id="72" name="Google Shape;72;p13"/>
            <p:cNvCxnSpPr/>
            <p:nvPr/>
          </p:nvCxnSpPr>
          <p:spPr>
            <a:xfrm>
              <a:off x="358400" y="3800225"/>
              <a:ext cx="4587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358400" y="4031800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358400" y="4272100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358400" y="4503675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6" name="Google Shape;76;p13"/>
            <p:cNvSpPr txBox="1"/>
            <p:nvPr/>
          </p:nvSpPr>
          <p:spPr>
            <a:xfrm>
              <a:off x="348231" y="3521934"/>
              <a:ext cx="2775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7474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PROMOTION</a:t>
              </a:r>
              <a:endParaRPr sz="12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77" name="Google Shape;77;p13"/>
          <p:cNvSpPr/>
          <p:nvPr/>
        </p:nvSpPr>
        <p:spPr>
          <a:xfrm>
            <a:off x="5183200" y="3800225"/>
            <a:ext cx="2016900" cy="703500"/>
          </a:xfrm>
          <a:prstGeom prst="rect">
            <a:avLst/>
          </a:prstGeom>
          <a:solidFill>
            <a:srgbClr val="D2E4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474747"/>
                </a:solidFill>
                <a:latin typeface="Rubik Light"/>
                <a:ea typeface="Rubik Light"/>
                <a:cs typeface="Rubik Light"/>
                <a:sym typeface="Rubik Light"/>
              </a:rPr>
              <a:t>WHAT METHODS WILL YOU USE SO</a:t>
            </a:r>
            <a:endParaRPr sz="700">
              <a:solidFill>
                <a:srgbClr val="474747"/>
              </a:solidFill>
              <a:latin typeface="Rubik Light"/>
              <a:ea typeface="Rubik Light"/>
              <a:cs typeface="Rubik Light"/>
              <a:sym typeface="Rubik Ligh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474747"/>
                </a:solidFill>
                <a:latin typeface="Rubik Light"/>
                <a:ea typeface="Rubik Light"/>
                <a:cs typeface="Rubik Light"/>
                <a:sym typeface="Rubik Light"/>
              </a:rPr>
              <a:t>YOUR AUDIENCE LEARNS ABOUT YOUR BUSINESS?</a:t>
            </a:r>
            <a:endParaRPr sz="700">
              <a:solidFill>
                <a:srgbClr val="474747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grpSp>
        <p:nvGrpSpPr>
          <p:cNvPr id="78" name="Google Shape;78;p13"/>
          <p:cNvGrpSpPr/>
          <p:nvPr/>
        </p:nvGrpSpPr>
        <p:grpSpPr>
          <a:xfrm>
            <a:off x="348231" y="4653584"/>
            <a:ext cx="4598069" cy="981741"/>
            <a:chOff x="348231" y="4653584"/>
            <a:chExt cx="4598069" cy="981741"/>
          </a:xfrm>
        </p:grpSpPr>
        <p:cxnSp>
          <p:nvCxnSpPr>
            <p:cNvPr id="79" name="Google Shape;79;p13"/>
            <p:cNvCxnSpPr/>
            <p:nvPr/>
          </p:nvCxnSpPr>
          <p:spPr>
            <a:xfrm>
              <a:off x="358400" y="4931875"/>
              <a:ext cx="4587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358400" y="5163450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1" name="Google Shape;81;p13"/>
            <p:cNvCxnSpPr/>
            <p:nvPr/>
          </p:nvCxnSpPr>
          <p:spPr>
            <a:xfrm>
              <a:off x="358400" y="5403750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2" name="Google Shape;82;p13"/>
            <p:cNvCxnSpPr/>
            <p:nvPr/>
          </p:nvCxnSpPr>
          <p:spPr>
            <a:xfrm>
              <a:off x="358400" y="5635325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3" name="Google Shape;83;p13"/>
            <p:cNvSpPr txBox="1"/>
            <p:nvPr/>
          </p:nvSpPr>
          <p:spPr>
            <a:xfrm>
              <a:off x="348231" y="4653584"/>
              <a:ext cx="2775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7474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COMPETITIVE ADVANTAGE</a:t>
              </a:r>
              <a:endParaRPr sz="12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84" name="Google Shape;84;p13"/>
          <p:cNvSpPr/>
          <p:nvPr/>
        </p:nvSpPr>
        <p:spPr>
          <a:xfrm>
            <a:off x="5183200" y="4931875"/>
            <a:ext cx="2016900" cy="703500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474747"/>
                </a:solidFill>
                <a:latin typeface="Rubik Light"/>
                <a:ea typeface="Rubik Light"/>
                <a:cs typeface="Rubik Light"/>
                <a:sym typeface="Rubik Light"/>
              </a:rPr>
              <a:t>WHY SHOULD CUSTOMERS CHOOSE YOU OVER OTHER AVAILABLE OPTIONS?</a:t>
            </a:r>
            <a:endParaRPr sz="700">
              <a:solidFill>
                <a:srgbClr val="474747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348231" y="5787291"/>
            <a:ext cx="4598069" cy="981741"/>
            <a:chOff x="348231" y="5787291"/>
            <a:chExt cx="4598069" cy="981741"/>
          </a:xfrm>
        </p:grpSpPr>
        <p:cxnSp>
          <p:nvCxnSpPr>
            <p:cNvPr id="86" name="Google Shape;86;p13"/>
            <p:cNvCxnSpPr/>
            <p:nvPr/>
          </p:nvCxnSpPr>
          <p:spPr>
            <a:xfrm>
              <a:off x="358400" y="6065582"/>
              <a:ext cx="4587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7" name="Google Shape;87;p13"/>
            <p:cNvCxnSpPr/>
            <p:nvPr/>
          </p:nvCxnSpPr>
          <p:spPr>
            <a:xfrm>
              <a:off x="358400" y="6297157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8" name="Google Shape;88;p13"/>
            <p:cNvCxnSpPr/>
            <p:nvPr/>
          </p:nvCxnSpPr>
          <p:spPr>
            <a:xfrm>
              <a:off x="358400" y="6537457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9" name="Google Shape;89;p13"/>
            <p:cNvCxnSpPr/>
            <p:nvPr/>
          </p:nvCxnSpPr>
          <p:spPr>
            <a:xfrm>
              <a:off x="358400" y="6769032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0" name="Google Shape;90;p13"/>
            <p:cNvSpPr txBox="1"/>
            <p:nvPr/>
          </p:nvSpPr>
          <p:spPr>
            <a:xfrm>
              <a:off x="348231" y="5787291"/>
              <a:ext cx="2775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7474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BUSINESS MODEL</a:t>
              </a:r>
              <a:endParaRPr sz="12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91" name="Google Shape;91;p13"/>
          <p:cNvSpPr/>
          <p:nvPr/>
        </p:nvSpPr>
        <p:spPr>
          <a:xfrm>
            <a:off x="5183200" y="6065582"/>
            <a:ext cx="2016900" cy="703500"/>
          </a:xfrm>
          <a:prstGeom prst="rect">
            <a:avLst/>
          </a:prstGeom>
          <a:solidFill>
            <a:srgbClr val="D2E4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474747"/>
                </a:solidFill>
                <a:latin typeface="Rubik Light"/>
                <a:ea typeface="Rubik Light"/>
                <a:cs typeface="Rubik Light"/>
                <a:sym typeface="Rubik Light"/>
              </a:rPr>
              <a:t>IN WHAT WAYS WILL YOUR COMPANY GENERATE REVENUE?</a:t>
            </a:r>
            <a:endParaRPr sz="700">
              <a:solidFill>
                <a:srgbClr val="474747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grpSp>
        <p:nvGrpSpPr>
          <p:cNvPr id="92" name="Google Shape;92;p13"/>
          <p:cNvGrpSpPr/>
          <p:nvPr/>
        </p:nvGrpSpPr>
        <p:grpSpPr>
          <a:xfrm>
            <a:off x="348231" y="6920991"/>
            <a:ext cx="4598069" cy="981741"/>
            <a:chOff x="348231" y="6920991"/>
            <a:chExt cx="4598069" cy="981741"/>
          </a:xfrm>
        </p:grpSpPr>
        <p:cxnSp>
          <p:nvCxnSpPr>
            <p:cNvPr id="93" name="Google Shape;93;p13"/>
            <p:cNvCxnSpPr/>
            <p:nvPr/>
          </p:nvCxnSpPr>
          <p:spPr>
            <a:xfrm>
              <a:off x="358400" y="7199282"/>
              <a:ext cx="4587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4" name="Google Shape;94;p13"/>
            <p:cNvCxnSpPr/>
            <p:nvPr/>
          </p:nvCxnSpPr>
          <p:spPr>
            <a:xfrm>
              <a:off x="358400" y="7430857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358400" y="7671157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6" name="Google Shape;96;p13"/>
            <p:cNvCxnSpPr/>
            <p:nvPr/>
          </p:nvCxnSpPr>
          <p:spPr>
            <a:xfrm>
              <a:off x="358400" y="7902732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7" name="Google Shape;97;p13"/>
            <p:cNvSpPr txBox="1"/>
            <p:nvPr/>
          </p:nvSpPr>
          <p:spPr>
            <a:xfrm>
              <a:off x="348231" y="6920991"/>
              <a:ext cx="2775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7474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FINANCIAL PROJECTIONS</a:t>
              </a:r>
              <a:endParaRPr sz="12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98" name="Google Shape;98;p13"/>
          <p:cNvSpPr/>
          <p:nvPr/>
        </p:nvSpPr>
        <p:spPr>
          <a:xfrm>
            <a:off x="5183200" y="7199282"/>
            <a:ext cx="2016900" cy="703500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474747"/>
                </a:solidFill>
                <a:latin typeface="Rubik Light"/>
                <a:ea typeface="Rubik Light"/>
                <a:cs typeface="Rubik Light"/>
                <a:sym typeface="Rubik Light"/>
              </a:rPr>
              <a:t>HOW MUCH CAPITAL DO YOU ANTICIPATE NEEDING?</a:t>
            </a:r>
            <a:endParaRPr sz="700">
              <a:solidFill>
                <a:srgbClr val="474747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grpSp>
        <p:nvGrpSpPr>
          <p:cNvPr id="99" name="Google Shape;99;p13"/>
          <p:cNvGrpSpPr/>
          <p:nvPr/>
        </p:nvGrpSpPr>
        <p:grpSpPr>
          <a:xfrm>
            <a:off x="348231" y="8048682"/>
            <a:ext cx="4598069" cy="981741"/>
            <a:chOff x="348231" y="8048682"/>
            <a:chExt cx="4598069" cy="981741"/>
          </a:xfrm>
        </p:grpSpPr>
        <p:cxnSp>
          <p:nvCxnSpPr>
            <p:cNvPr id="100" name="Google Shape;100;p13"/>
            <p:cNvCxnSpPr/>
            <p:nvPr/>
          </p:nvCxnSpPr>
          <p:spPr>
            <a:xfrm>
              <a:off x="358400" y="8326973"/>
              <a:ext cx="4587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358400" y="8558548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358400" y="8798848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358400" y="9030423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4" name="Google Shape;104;p13"/>
            <p:cNvSpPr txBox="1"/>
            <p:nvPr/>
          </p:nvSpPr>
          <p:spPr>
            <a:xfrm>
              <a:off x="348231" y="8048682"/>
              <a:ext cx="2775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7474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TARGET CUSTOMERS</a:t>
              </a:r>
              <a:endParaRPr sz="12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105" name="Google Shape;105;p13"/>
          <p:cNvSpPr/>
          <p:nvPr/>
        </p:nvSpPr>
        <p:spPr>
          <a:xfrm>
            <a:off x="5183200" y="8326973"/>
            <a:ext cx="2016900" cy="703500"/>
          </a:xfrm>
          <a:prstGeom prst="rect">
            <a:avLst/>
          </a:prstGeom>
          <a:solidFill>
            <a:srgbClr val="D2E4F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474747"/>
                </a:solidFill>
                <a:latin typeface="Rubik Light"/>
                <a:ea typeface="Rubik Light"/>
                <a:cs typeface="Rubik Light"/>
                <a:sym typeface="Rubik Light"/>
              </a:rPr>
              <a:t>WHO WILL MOST LIKELY BUY AND BENEFIT FROM YOUR OFFERINGS?</a:t>
            </a:r>
            <a:endParaRPr sz="700">
              <a:solidFill>
                <a:srgbClr val="474747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  <p:grpSp>
        <p:nvGrpSpPr>
          <p:cNvPr id="106" name="Google Shape;106;p13"/>
          <p:cNvGrpSpPr/>
          <p:nvPr/>
        </p:nvGrpSpPr>
        <p:grpSpPr>
          <a:xfrm>
            <a:off x="348231" y="9176382"/>
            <a:ext cx="4598069" cy="981741"/>
            <a:chOff x="348231" y="9176382"/>
            <a:chExt cx="4598069" cy="981741"/>
          </a:xfrm>
        </p:grpSpPr>
        <p:cxnSp>
          <p:nvCxnSpPr>
            <p:cNvPr id="107" name="Google Shape;107;p13"/>
            <p:cNvCxnSpPr/>
            <p:nvPr/>
          </p:nvCxnSpPr>
          <p:spPr>
            <a:xfrm>
              <a:off x="358400" y="9454673"/>
              <a:ext cx="4587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8" name="Google Shape;108;p13"/>
            <p:cNvCxnSpPr/>
            <p:nvPr/>
          </p:nvCxnSpPr>
          <p:spPr>
            <a:xfrm>
              <a:off x="358400" y="9686248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9" name="Google Shape;109;p13"/>
            <p:cNvCxnSpPr/>
            <p:nvPr/>
          </p:nvCxnSpPr>
          <p:spPr>
            <a:xfrm>
              <a:off x="358400" y="9926548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0" name="Google Shape;110;p13"/>
            <p:cNvCxnSpPr/>
            <p:nvPr/>
          </p:nvCxnSpPr>
          <p:spPr>
            <a:xfrm>
              <a:off x="358400" y="10158123"/>
              <a:ext cx="4587900" cy="0"/>
            </a:xfrm>
            <a:prstGeom prst="straightConnector1">
              <a:avLst/>
            </a:prstGeom>
            <a:noFill/>
            <a:ln cap="flat" cmpd="sng" w="9525">
              <a:solidFill>
                <a:srgbClr val="47474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1" name="Google Shape;111;p13"/>
            <p:cNvSpPr txBox="1"/>
            <p:nvPr/>
          </p:nvSpPr>
          <p:spPr>
            <a:xfrm>
              <a:off x="348231" y="9176382"/>
              <a:ext cx="2775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474747"/>
                  </a:solidFill>
                  <a:latin typeface="Rubik Medium"/>
                  <a:ea typeface="Rubik Medium"/>
                  <a:cs typeface="Rubik Medium"/>
                  <a:sym typeface="Rubik Medium"/>
                </a:rPr>
                <a:t>FUNDING REQUIRED</a:t>
              </a:r>
              <a:endParaRPr sz="1200">
                <a:solidFill>
                  <a:srgbClr val="474747"/>
                </a:solidFill>
                <a:latin typeface="Rubik Medium"/>
                <a:ea typeface="Rubik Medium"/>
                <a:cs typeface="Rubik Medium"/>
                <a:sym typeface="Rubik Medium"/>
              </a:endParaRPr>
            </a:p>
          </p:txBody>
        </p:sp>
      </p:grpSp>
      <p:sp>
        <p:nvSpPr>
          <p:cNvPr id="112" name="Google Shape;112;p13"/>
          <p:cNvSpPr/>
          <p:nvPr/>
        </p:nvSpPr>
        <p:spPr>
          <a:xfrm>
            <a:off x="5183200" y="9454673"/>
            <a:ext cx="2016900" cy="703500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700">
                <a:solidFill>
                  <a:srgbClr val="474747"/>
                </a:solidFill>
                <a:latin typeface="Rubik Light"/>
                <a:ea typeface="Rubik Light"/>
                <a:cs typeface="Rubik Light"/>
                <a:sym typeface="Rubik Light"/>
              </a:rPr>
              <a:t>HOW MUCH FINANCIAL SUPPORT IS NECESSARY TO LAUNCH AND SUSTAIN YOUR VENTURE?</a:t>
            </a:r>
            <a:endParaRPr sz="700">
              <a:solidFill>
                <a:srgbClr val="474747"/>
              </a:solidFill>
              <a:latin typeface="Rubik Light"/>
              <a:ea typeface="Rubik Light"/>
              <a:cs typeface="Rubik Light"/>
              <a:sym typeface="Rubik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